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15114588" cy="10387013"/>
  <p:notesSz cx="9947275" cy="6858000"/>
  <p:defaultTextStyle>
    <a:defPPr>
      <a:defRPr lang="en-US"/>
    </a:defPPr>
    <a:lvl1pPr marL="0" algn="l" defTabSz="1457051" rtl="0" eaLnBrk="1" latinLnBrk="0" hangingPunct="1">
      <a:defRPr sz="2900" kern="1200">
        <a:solidFill>
          <a:schemeClr val="tx1"/>
        </a:solidFill>
        <a:latin typeface="+mn-lt"/>
        <a:ea typeface="+mn-ea"/>
        <a:cs typeface="+mn-cs"/>
      </a:defRPr>
    </a:lvl1pPr>
    <a:lvl2pPr marL="728525" algn="l" defTabSz="1457051" rtl="0" eaLnBrk="1" latinLnBrk="0" hangingPunct="1">
      <a:defRPr sz="2900" kern="1200">
        <a:solidFill>
          <a:schemeClr val="tx1"/>
        </a:solidFill>
        <a:latin typeface="+mn-lt"/>
        <a:ea typeface="+mn-ea"/>
        <a:cs typeface="+mn-cs"/>
      </a:defRPr>
    </a:lvl2pPr>
    <a:lvl3pPr marL="1457051" algn="l" defTabSz="1457051" rtl="0" eaLnBrk="1" latinLnBrk="0" hangingPunct="1">
      <a:defRPr sz="2900" kern="1200">
        <a:solidFill>
          <a:schemeClr val="tx1"/>
        </a:solidFill>
        <a:latin typeface="+mn-lt"/>
        <a:ea typeface="+mn-ea"/>
        <a:cs typeface="+mn-cs"/>
      </a:defRPr>
    </a:lvl3pPr>
    <a:lvl4pPr marL="2185576" algn="l" defTabSz="1457051" rtl="0" eaLnBrk="1" latinLnBrk="0" hangingPunct="1">
      <a:defRPr sz="2900" kern="1200">
        <a:solidFill>
          <a:schemeClr val="tx1"/>
        </a:solidFill>
        <a:latin typeface="+mn-lt"/>
        <a:ea typeface="+mn-ea"/>
        <a:cs typeface="+mn-cs"/>
      </a:defRPr>
    </a:lvl4pPr>
    <a:lvl5pPr marL="2914101" algn="l" defTabSz="1457051" rtl="0" eaLnBrk="1" latinLnBrk="0" hangingPunct="1">
      <a:defRPr sz="2900" kern="1200">
        <a:solidFill>
          <a:schemeClr val="tx1"/>
        </a:solidFill>
        <a:latin typeface="+mn-lt"/>
        <a:ea typeface="+mn-ea"/>
        <a:cs typeface="+mn-cs"/>
      </a:defRPr>
    </a:lvl5pPr>
    <a:lvl6pPr marL="3642627" algn="l" defTabSz="1457051" rtl="0" eaLnBrk="1" latinLnBrk="0" hangingPunct="1">
      <a:defRPr sz="2900" kern="1200">
        <a:solidFill>
          <a:schemeClr val="tx1"/>
        </a:solidFill>
        <a:latin typeface="+mn-lt"/>
        <a:ea typeface="+mn-ea"/>
        <a:cs typeface="+mn-cs"/>
      </a:defRPr>
    </a:lvl6pPr>
    <a:lvl7pPr marL="4371152" algn="l" defTabSz="1457051" rtl="0" eaLnBrk="1" latinLnBrk="0" hangingPunct="1">
      <a:defRPr sz="2900" kern="1200">
        <a:solidFill>
          <a:schemeClr val="tx1"/>
        </a:solidFill>
        <a:latin typeface="+mn-lt"/>
        <a:ea typeface="+mn-ea"/>
        <a:cs typeface="+mn-cs"/>
      </a:defRPr>
    </a:lvl7pPr>
    <a:lvl8pPr marL="5099678" algn="l" defTabSz="1457051" rtl="0" eaLnBrk="1" latinLnBrk="0" hangingPunct="1">
      <a:defRPr sz="2900" kern="1200">
        <a:solidFill>
          <a:schemeClr val="tx1"/>
        </a:solidFill>
        <a:latin typeface="+mn-lt"/>
        <a:ea typeface="+mn-ea"/>
        <a:cs typeface="+mn-cs"/>
      </a:defRPr>
    </a:lvl8pPr>
    <a:lvl9pPr marL="5828203" algn="l" defTabSz="1457051" rtl="0" eaLnBrk="1" latinLnBrk="0" hangingPunct="1">
      <a:defRPr sz="2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72">
          <p15:clr>
            <a:srgbClr val="A4A3A4"/>
          </p15:clr>
        </p15:guide>
        <p15:guide id="2" pos="47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1" autoAdjust="0"/>
  </p:normalViewPr>
  <p:slideViewPr>
    <p:cSldViewPr>
      <p:cViewPr varScale="1">
        <p:scale>
          <a:sx n="47" d="100"/>
          <a:sy n="47" d="100"/>
        </p:scale>
        <p:origin x="1164" y="48"/>
      </p:cViewPr>
      <p:guideLst>
        <p:guide orient="horz" pos="3272"/>
        <p:guide pos="4761"/>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10485" cy="342900"/>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5635064" y="0"/>
            <a:ext cx="4310485" cy="342900"/>
          </a:xfrm>
          <a:prstGeom prst="rect">
            <a:avLst/>
          </a:prstGeom>
        </p:spPr>
        <p:txBody>
          <a:bodyPr vert="horz" lIns="93497" tIns="46749" rIns="93497" bIns="46749" rtlCol="0"/>
          <a:lstStyle>
            <a:lvl1pPr algn="r">
              <a:defRPr sz="1200"/>
            </a:lvl1pPr>
          </a:lstStyle>
          <a:p>
            <a:fld id="{6AB0F222-2062-422A-8937-FEF7A13990A0}" type="datetimeFigureOut">
              <a:rPr lang="en-US" smtClean="0"/>
              <a:t>9/22/2017</a:t>
            </a:fld>
            <a:endParaRPr lang="en-US"/>
          </a:p>
        </p:txBody>
      </p:sp>
      <p:sp>
        <p:nvSpPr>
          <p:cNvPr id="4" name="Slide Image Placeholder 3"/>
          <p:cNvSpPr>
            <a:spLocks noGrp="1" noRot="1" noChangeAspect="1"/>
          </p:cNvSpPr>
          <p:nvPr>
            <p:ph type="sldImg" idx="2"/>
          </p:nvPr>
        </p:nvSpPr>
        <p:spPr>
          <a:xfrm>
            <a:off x="3101975" y="514350"/>
            <a:ext cx="3743325" cy="2571750"/>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994728" y="3257550"/>
            <a:ext cx="7957820" cy="3086100"/>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513514"/>
            <a:ext cx="4310485" cy="342900"/>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5635064" y="6513514"/>
            <a:ext cx="4310485" cy="342900"/>
          </a:xfrm>
          <a:prstGeom prst="rect">
            <a:avLst/>
          </a:prstGeom>
        </p:spPr>
        <p:txBody>
          <a:bodyPr vert="horz" lIns="93497" tIns="46749" rIns="93497" bIns="46749" rtlCol="0" anchor="b"/>
          <a:lstStyle>
            <a:lvl1pPr algn="r">
              <a:defRPr sz="1200"/>
            </a:lvl1pPr>
          </a:lstStyle>
          <a:p>
            <a:fld id="{4D13B9F8-8CA8-41BB-B671-FBB254DDA46B}" type="slidenum">
              <a:rPr lang="en-US" smtClean="0"/>
              <a:t>‹#›</a:t>
            </a:fld>
            <a:endParaRPr lang="en-US"/>
          </a:p>
        </p:txBody>
      </p:sp>
    </p:spTree>
    <p:extLst>
      <p:ext uri="{BB962C8B-B14F-4D97-AF65-F5344CB8AC3E}">
        <p14:creationId xmlns:p14="http://schemas.microsoft.com/office/powerpoint/2010/main" val="2276807695"/>
      </p:ext>
    </p:extLst>
  </p:cSld>
  <p:clrMap bg1="lt1" tx1="dk1" bg2="lt2" tx2="dk2" accent1="accent1" accent2="accent2" accent3="accent3" accent4="accent4" accent5="accent5" accent6="accent6" hlink="hlink" folHlink="folHlink"/>
  <p:notesStyle>
    <a:lvl1pPr marL="0" algn="l" defTabSz="1457051" rtl="0" eaLnBrk="1" latinLnBrk="0" hangingPunct="1">
      <a:defRPr sz="1900" kern="1200">
        <a:solidFill>
          <a:schemeClr val="tx1"/>
        </a:solidFill>
        <a:latin typeface="+mn-lt"/>
        <a:ea typeface="+mn-ea"/>
        <a:cs typeface="+mn-cs"/>
      </a:defRPr>
    </a:lvl1pPr>
    <a:lvl2pPr marL="728525" algn="l" defTabSz="1457051" rtl="0" eaLnBrk="1" latinLnBrk="0" hangingPunct="1">
      <a:defRPr sz="1900" kern="1200">
        <a:solidFill>
          <a:schemeClr val="tx1"/>
        </a:solidFill>
        <a:latin typeface="+mn-lt"/>
        <a:ea typeface="+mn-ea"/>
        <a:cs typeface="+mn-cs"/>
      </a:defRPr>
    </a:lvl2pPr>
    <a:lvl3pPr marL="1457051" algn="l" defTabSz="1457051" rtl="0" eaLnBrk="1" latinLnBrk="0" hangingPunct="1">
      <a:defRPr sz="1900" kern="1200">
        <a:solidFill>
          <a:schemeClr val="tx1"/>
        </a:solidFill>
        <a:latin typeface="+mn-lt"/>
        <a:ea typeface="+mn-ea"/>
        <a:cs typeface="+mn-cs"/>
      </a:defRPr>
    </a:lvl3pPr>
    <a:lvl4pPr marL="2185576" algn="l" defTabSz="1457051" rtl="0" eaLnBrk="1" latinLnBrk="0" hangingPunct="1">
      <a:defRPr sz="1900" kern="1200">
        <a:solidFill>
          <a:schemeClr val="tx1"/>
        </a:solidFill>
        <a:latin typeface="+mn-lt"/>
        <a:ea typeface="+mn-ea"/>
        <a:cs typeface="+mn-cs"/>
      </a:defRPr>
    </a:lvl4pPr>
    <a:lvl5pPr marL="2914101" algn="l" defTabSz="1457051" rtl="0" eaLnBrk="1" latinLnBrk="0" hangingPunct="1">
      <a:defRPr sz="1900" kern="1200">
        <a:solidFill>
          <a:schemeClr val="tx1"/>
        </a:solidFill>
        <a:latin typeface="+mn-lt"/>
        <a:ea typeface="+mn-ea"/>
        <a:cs typeface="+mn-cs"/>
      </a:defRPr>
    </a:lvl5pPr>
    <a:lvl6pPr marL="3642627" algn="l" defTabSz="1457051" rtl="0" eaLnBrk="1" latinLnBrk="0" hangingPunct="1">
      <a:defRPr sz="1900" kern="1200">
        <a:solidFill>
          <a:schemeClr val="tx1"/>
        </a:solidFill>
        <a:latin typeface="+mn-lt"/>
        <a:ea typeface="+mn-ea"/>
        <a:cs typeface="+mn-cs"/>
      </a:defRPr>
    </a:lvl6pPr>
    <a:lvl7pPr marL="4371152" algn="l" defTabSz="1457051" rtl="0" eaLnBrk="1" latinLnBrk="0" hangingPunct="1">
      <a:defRPr sz="1900" kern="1200">
        <a:solidFill>
          <a:schemeClr val="tx1"/>
        </a:solidFill>
        <a:latin typeface="+mn-lt"/>
        <a:ea typeface="+mn-ea"/>
        <a:cs typeface="+mn-cs"/>
      </a:defRPr>
    </a:lvl7pPr>
    <a:lvl8pPr marL="5099678" algn="l" defTabSz="1457051" rtl="0" eaLnBrk="1" latinLnBrk="0" hangingPunct="1">
      <a:defRPr sz="1900" kern="1200">
        <a:solidFill>
          <a:schemeClr val="tx1"/>
        </a:solidFill>
        <a:latin typeface="+mn-lt"/>
        <a:ea typeface="+mn-ea"/>
        <a:cs typeface="+mn-cs"/>
      </a:defRPr>
    </a:lvl8pPr>
    <a:lvl9pPr marL="5828203" algn="l" defTabSz="145705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1975" y="514350"/>
            <a:ext cx="37433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3B9F8-8CA8-41BB-B671-FBB254DDA46B}" type="slidenum">
              <a:rPr lang="en-US" smtClean="0"/>
              <a:t>7</a:t>
            </a:fld>
            <a:endParaRPr lang="en-US"/>
          </a:p>
        </p:txBody>
      </p:sp>
    </p:spTree>
    <p:extLst>
      <p:ext uri="{BB962C8B-B14F-4D97-AF65-F5344CB8AC3E}">
        <p14:creationId xmlns:p14="http://schemas.microsoft.com/office/powerpoint/2010/main" val="823249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ong-MN" dirty="0"/>
          </a:p>
        </p:txBody>
      </p:sp>
      <p:sp>
        <p:nvSpPr>
          <p:cNvPr id="4" name="Slide Number Placeholder 3"/>
          <p:cNvSpPr>
            <a:spLocks noGrp="1"/>
          </p:cNvSpPr>
          <p:nvPr>
            <p:ph type="sldNum" sz="quarter" idx="10"/>
          </p:nvPr>
        </p:nvSpPr>
        <p:spPr/>
        <p:txBody>
          <a:bodyPr/>
          <a:lstStyle/>
          <a:p>
            <a:fld id="{4D13B9F8-8CA8-41BB-B671-FBB254DDA46B}" type="slidenum">
              <a:rPr lang="en-US" smtClean="0"/>
              <a:t>9</a:t>
            </a:fld>
            <a:endParaRPr lang="en-US"/>
          </a:p>
        </p:txBody>
      </p:sp>
    </p:spTree>
    <p:extLst>
      <p:ext uri="{BB962C8B-B14F-4D97-AF65-F5344CB8AC3E}">
        <p14:creationId xmlns:p14="http://schemas.microsoft.com/office/powerpoint/2010/main" val="355658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596" y="3226711"/>
            <a:ext cx="12847400" cy="2226475"/>
          </a:xfrm>
        </p:spPr>
        <p:txBody>
          <a:bodyPr/>
          <a:lstStyle/>
          <a:p>
            <a:r>
              <a:rPr lang="en-US" smtClean="0"/>
              <a:t>Click to edit Master title style</a:t>
            </a:r>
            <a:endParaRPr lang="en-US"/>
          </a:p>
        </p:txBody>
      </p:sp>
      <p:sp>
        <p:nvSpPr>
          <p:cNvPr id="3" name="Subtitle 2"/>
          <p:cNvSpPr>
            <a:spLocks noGrp="1"/>
          </p:cNvSpPr>
          <p:nvPr>
            <p:ph type="subTitle" idx="1"/>
          </p:nvPr>
        </p:nvSpPr>
        <p:spPr>
          <a:xfrm>
            <a:off x="2267192" y="5885978"/>
            <a:ext cx="10580211" cy="2654459"/>
          </a:xfrm>
        </p:spPr>
        <p:txBody>
          <a:bodyPr/>
          <a:lstStyle>
            <a:lvl1pPr marL="0" indent="0" algn="ctr">
              <a:buNone/>
              <a:defRPr>
                <a:solidFill>
                  <a:schemeClr val="tx1">
                    <a:tint val="75000"/>
                  </a:schemeClr>
                </a:solidFill>
              </a:defRPr>
            </a:lvl1pPr>
            <a:lvl2pPr marL="728525" indent="0" algn="ctr">
              <a:buNone/>
              <a:defRPr>
                <a:solidFill>
                  <a:schemeClr val="tx1">
                    <a:tint val="75000"/>
                  </a:schemeClr>
                </a:solidFill>
              </a:defRPr>
            </a:lvl2pPr>
            <a:lvl3pPr marL="1457051" indent="0" algn="ctr">
              <a:buNone/>
              <a:defRPr>
                <a:solidFill>
                  <a:schemeClr val="tx1">
                    <a:tint val="75000"/>
                  </a:schemeClr>
                </a:solidFill>
              </a:defRPr>
            </a:lvl3pPr>
            <a:lvl4pPr marL="2185576" indent="0" algn="ctr">
              <a:buNone/>
              <a:defRPr>
                <a:solidFill>
                  <a:schemeClr val="tx1">
                    <a:tint val="75000"/>
                  </a:schemeClr>
                </a:solidFill>
              </a:defRPr>
            </a:lvl4pPr>
            <a:lvl5pPr marL="2914101" indent="0" algn="ctr">
              <a:buNone/>
              <a:defRPr>
                <a:solidFill>
                  <a:schemeClr val="tx1">
                    <a:tint val="75000"/>
                  </a:schemeClr>
                </a:solidFill>
              </a:defRPr>
            </a:lvl5pPr>
            <a:lvl6pPr marL="3642627" indent="0" algn="ctr">
              <a:buNone/>
              <a:defRPr>
                <a:solidFill>
                  <a:schemeClr val="tx1">
                    <a:tint val="75000"/>
                  </a:schemeClr>
                </a:solidFill>
              </a:defRPr>
            </a:lvl6pPr>
            <a:lvl7pPr marL="4371152" indent="0" algn="ctr">
              <a:buNone/>
              <a:defRPr>
                <a:solidFill>
                  <a:schemeClr val="tx1">
                    <a:tint val="75000"/>
                  </a:schemeClr>
                </a:solidFill>
              </a:defRPr>
            </a:lvl7pPr>
            <a:lvl8pPr marL="5099678" indent="0" algn="ctr">
              <a:buNone/>
              <a:defRPr>
                <a:solidFill>
                  <a:schemeClr val="tx1">
                    <a:tint val="75000"/>
                  </a:schemeClr>
                </a:solidFill>
              </a:defRPr>
            </a:lvl8pPr>
            <a:lvl9pPr marL="582820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5E529-1260-4E72-8E22-BEE2711A45E9}"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141246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5E529-1260-4E72-8E22-BEE2711A45E9}"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105216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151854" y="839139"/>
            <a:ext cx="7494316" cy="1789114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66280" y="839139"/>
            <a:ext cx="22233664" cy="178911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5E529-1260-4E72-8E22-BEE2711A45E9}"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4118235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5E529-1260-4E72-8E22-BEE2711A45E9}"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24609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93951" y="6674621"/>
            <a:ext cx="12847400" cy="2062976"/>
          </a:xfrm>
        </p:spPr>
        <p:txBody>
          <a:bodyPr anchor="t"/>
          <a:lstStyle>
            <a:lvl1pPr algn="l">
              <a:defRPr sz="6400" b="1" cap="all"/>
            </a:lvl1pPr>
          </a:lstStyle>
          <a:p>
            <a:r>
              <a:rPr lang="en-US" smtClean="0"/>
              <a:t>Click to edit Master title style</a:t>
            </a:r>
            <a:endParaRPr lang="en-US"/>
          </a:p>
        </p:txBody>
      </p:sp>
      <p:sp>
        <p:nvSpPr>
          <p:cNvPr id="3" name="Text Placeholder 2"/>
          <p:cNvSpPr>
            <a:spLocks noGrp="1"/>
          </p:cNvSpPr>
          <p:nvPr>
            <p:ph type="body" idx="1"/>
          </p:nvPr>
        </p:nvSpPr>
        <p:spPr>
          <a:xfrm>
            <a:off x="1193951" y="4402463"/>
            <a:ext cx="12847400" cy="2272159"/>
          </a:xfrm>
        </p:spPr>
        <p:txBody>
          <a:bodyPr anchor="b"/>
          <a:lstStyle>
            <a:lvl1pPr marL="0" indent="0">
              <a:buNone/>
              <a:defRPr sz="3200">
                <a:solidFill>
                  <a:schemeClr val="tx1">
                    <a:tint val="75000"/>
                  </a:schemeClr>
                </a:solidFill>
              </a:defRPr>
            </a:lvl1pPr>
            <a:lvl2pPr marL="728525" indent="0">
              <a:buNone/>
              <a:defRPr sz="2900">
                <a:solidFill>
                  <a:schemeClr val="tx1">
                    <a:tint val="75000"/>
                  </a:schemeClr>
                </a:solidFill>
              </a:defRPr>
            </a:lvl2pPr>
            <a:lvl3pPr marL="1457051" indent="0">
              <a:buNone/>
              <a:defRPr sz="2600">
                <a:solidFill>
                  <a:schemeClr val="tx1">
                    <a:tint val="75000"/>
                  </a:schemeClr>
                </a:solidFill>
              </a:defRPr>
            </a:lvl3pPr>
            <a:lvl4pPr marL="2185576" indent="0">
              <a:buNone/>
              <a:defRPr sz="2300">
                <a:solidFill>
                  <a:schemeClr val="tx1">
                    <a:tint val="75000"/>
                  </a:schemeClr>
                </a:solidFill>
              </a:defRPr>
            </a:lvl4pPr>
            <a:lvl5pPr marL="2914101" indent="0">
              <a:buNone/>
              <a:defRPr sz="2300">
                <a:solidFill>
                  <a:schemeClr val="tx1">
                    <a:tint val="75000"/>
                  </a:schemeClr>
                </a:solidFill>
              </a:defRPr>
            </a:lvl5pPr>
            <a:lvl6pPr marL="3642627" indent="0">
              <a:buNone/>
              <a:defRPr sz="2300">
                <a:solidFill>
                  <a:schemeClr val="tx1">
                    <a:tint val="75000"/>
                  </a:schemeClr>
                </a:solidFill>
              </a:defRPr>
            </a:lvl6pPr>
            <a:lvl7pPr marL="4371152" indent="0">
              <a:buNone/>
              <a:defRPr sz="2300">
                <a:solidFill>
                  <a:schemeClr val="tx1">
                    <a:tint val="75000"/>
                  </a:schemeClr>
                </a:solidFill>
              </a:defRPr>
            </a:lvl7pPr>
            <a:lvl8pPr marL="5099678" indent="0">
              <a:buNone/>
              <a:defRPr sz="2300">
                <a:solidFill>
                  <a:schemeClr val="tx1">
                    <a:tint val="75000"/>
                  </a:schemeClr>
                </a:solidFill>
              </a:defRPr>
            </a:lvl8pPr>
            <a:lvl9pPr marL="5828203" indent="0">
              <a:buNone/>
              <a:defRPr sz="2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5E529-1260-4E72-8E22-BEE2711A45E9}"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62675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66283" y="4892958"/>
            <a:ext cx="14862677" cy="13837328"/>
          </a:xfrm>
        </p:spPr>
        <p:txBody>
          <a:bodyPr/>
          <a:lstStyle>
            <a:lvl1pPr>
              <a:defRPr sz="44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80871" y="4892958"/>
            <a:ext cx="14865302" cy="13837328"/>
          </a:xfrm>
        </p:spPr>
        <p:txBody>
          <a:bodyPr/>
          <a:lstStyle>
            <a:lvl1pPr>
              <a:defRPr sz="44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5E529-1260-4E72-8E22-BEE2711A45E9}"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281293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731" y="415965"/>
            <a:ext cx="13603130" cy="173116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5728" y="2325056"/>
            <a:ext cx="6678236" cy="968973"/>
          </a:xfrm>
        </p:spPr>
        <p:txBody>
          <a:bodyPr anchor="b"/>
          <a:lstStyle>
            <a:lvl1pPr marL="0" indent="0">
              <a:buNone/>
              <a:defRPr sz="3800" b="1"/>
            </a:lvl1pPr>
            <a:lvl2pPr marL="728525" indent="0">
              <a:buNone/>
              <a:defRPr sz="3200" b="1"/>
            </a:lvl2pPr>
            <a:lvl3pPr marL="1457051" indent="0">
              <a:buNone/>
              <a:defRPr sz="2900" b="1"/>
            </a:lvl3pPr>
            <a:lvl4pPr marL="2185576" indent="0">
              <a:buNone/>
              <a:defRPr sz="2600" b="1"/>
            </a:lvl4pPr>
            <a:lvl5pPr marL="2914101" indent="0">
              <a:buNone/>
              <a:defRPr sz="2600" b="1"/>
            </a:lvl5pPr>
            <a:lvl6pPr marL="3642627" indent="0">
              <a:buNone/>
              <a:defRPr sz="2600" b="1"/>
            </a:lvl6pPr>
            <a:lvl7pPr marL="4371152" indent="0">
              <a:buNone/>
              <a:defRPr sz="2600" b="1"/>
            </a:lvl7pPr>
            <a:lvl8pPr marL="5099678" indent="0">
              <a:buNone/>
              <a:defRPr sz="2600" b="1"/>
            </a:lvl8pPr>
            <a:lvl9pPr marL="5828203"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55728" y="3294034"/>
            <a:ext cx="6678236" cy="5984555"/>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678003" y="2325056"/>
            <a:ext cx="6680858" cy="968973"/>
          </a:xfrm>
        </p:spPr>
        <p:txBody>
          <a:bodyPr anchor="b"/>
          <a:lstStyle>
            <a:lvl1pPr marL="0" indent="0">
              <a:buNone/>
              <a:defRPr sz="3800" b="1"/>
            </a:lvl1pPr>
            <a:lvl2pPr marL="728525" indent="0">
              <a:buNone/>
              <a:defRPr sz="3200" b="1"/>
            </a:lvl2pPr>
            <a:lvl3pPr marL="1457051" indent="0">
              <a:buNone/>
              <a:defRPr sz="2900" b="1"/>
            </a:lvl3pPr>
            <a:lvl4pPr marL="2185576" indent="0">
              <a:buNone/>
              <a:defRPr sz="2600" b="1"/>
            </a:lvl4pPr>
            <a:lvl5pPr marL="2914101" indent="0">
              <a:buNone/>
              <a:defRPr sz="2600" b="1"/>
            </a:lvl5pPr>
            <a:lvl6pPr marL="3642627" indent="0">
              <a:buNone/>
              <a:defRPr sz="2600" b="1"/>
            </a:lvl6pPr>
            <a:lvl7pPr marL="4371152" indent="0">
              <a:buNone/>
              <a:defRPr sz="2600" b="1"/>
            </a:lvl7pPr>
            <a:lvl8pPr marL="5099678" indent="0">
              <a:buNone/>
              <a:defRPr sz="2600" b="1"/>
            </a:lvl8pPr>
            <a:lvl9pPr marL="5828203"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678003" y="3294034"/>
            <a:ext cx="6680858" cy="5984555"/>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5E529-1260-4E72-8E22-BEE2711A45E9}" type="datetimeFigureOut">
              <a:rPr lang="en-US" smtClean="0"/>
              <a:t>9/22/2017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248671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5E529-1260-4E72-8E22-BEE2711A45E9}" type="datetimeFigureOut">
              <a:rPr lang="en-US" smtClean="0"/>
              <a:t>9/22/2017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122162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5E529-1260-4E72-8E22-BEE2711A45E9}" type="datetimeFigureOut">
              <a:rPr lang="en-US" smtClean="0"/>
              <a:t>9/22/2017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185249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730" y="413558"/>
            <a:ext cx="4972596" cy="1760022"/>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5909388" y="413558"/>
            <a:ext cx="8449475" cy="8865028"/>
          </a:xfrm>
        </p:spPr>
        <p:txBody>
          <a:bodyPr/>
          <a:lstStyle>
            <a:lvl1pPr>
              <a:defRPr sz="5100"/>
            </a:lvl1pPr>
            <a:lvl2pPr>
              <a:defRPr sz="44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55730" y="2173579"/>
            <a:ext cx="4972596" cy="7105006"/>
          </a:xfrm>
        </p:spPr>
        <p:txBody>
          <a:bodyPr/>
          <a:lstStyle>
            <a:lvl1pPr marL="0" indent="0">
              <a:buNone/>
              <a:defRPr sz="2300"/>
            </a:lvl1pPr>
            <a:lvl2pPr marL="728525" indent="0">
              <a:buNone/>
              <a:defRPr sz="1900"/>
            </a:lvl2pPr>
            <a:lvl3pPr marL="1457051" indent="0">
              <a:buNone/>
              <a:defRPr sz="1600"/>
            </a:lvl3pPr>
            <a:lvl4pPr marL="2185576" indent="0">
              <a:buNone/>
              <a:defRPr sz="1400"/>
            </a:lvl4pPr>
            <a:lvl5pPr marL="2914101" indent="0">
              <a:buNone/>
              <a:defRPr sz="1400"/>
            </a:lvl5pPr>
            <a:lvl6pPr marL="3642627" indent="0">
              <a:buNone/>
              <a:defRPr sz="1400"/>
            </a:lvl6pPr>
            <a:lvl7pPr marL="4371152" indent="0">
              <a:buNone/>
              <a:defRPr sz="1400"/>
            </a:lvl7pPr>
            <a:lvl8pPr marL="5099678" indent="0">
              <a:buNone/>
              <a:defRPr sz="1400"/>
            </a:lvl8pPr>
            <a:lvl9pPr marL="5828203"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5E529-1260-4E72-8E22-BEE2711A45E9}"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351676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62566" y="7270909"/>
            <a:ext cx="9068753" cy="858372"/>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2962566" y="928100"/>
            <a:ext cx="9068753" cy="6232208"/>
          </a:xfrm>
        </p:spPr>
        <p:txBody>
          <a:bodyPr/>
          <a:lstStyle>
            <a:lvl1pPr marL="0" indent="0">
              <a:buNone/>
              <a:defRPr sz="5100"/>
            </a:lvl1pPr>
            <a:lvl2pPr marL="728525" indent="0">
              <a:buNone/>
              <a:defRPr sz="4400"/>
            </a:lvl2pPr>
            <a:lvl3pPr marL="1457051" indent="0">
              <a:buNone/>
              <a:defRPr sz="3800"/>
            </a:lvl3pPr>
            <a:lvl4pPr marL="2185576" indent="0">
              <a:buNone/>
              <a:defRPr sz="3200"/>
            </a:lvl4pPr>
            <a:lvl5pPr marL="2914101" indent="0">
              <a:buNone/>
              <a:defRPr sz="3200"/>
            </a:lvl5pPr>
            <a:lvl6pPr marL="3642627" indent="0">
              <a:buNone/>
              <a:defRPr sz="3200"/>
            </a:lvl6pPr>
            <a:lvl7pPr marL="4371152" indent="0">
              <a:buNone/>
              <a:defRPr sz="3200"/>
            </a:lvl7pPr>
            <a:lvl8pPr marL="5099678" indent="0">
              <a:buNone/>
              <a:defRPr sz="3200"/>
            </a:lvl8pPr>
            <a:lvl9pPr marL="5828203" indent="0">
              <a:buNone/>
              <a:defRPr sz="3200"/>
            </a:lvl9pPr>
          </a:lstStyle>
          <a:p>
            <a:endParaRPr lang="en-US"/>
          </a:p>
        </p:txBody>
      </p:sp>
      <p:sp>
        <p:nvSpPr>
          <p:cNvPr id="4" name="Text Placeholder 3"/>
          <p:cNvSpPr>
            <a:spLocks noGrp="1"/>
          </p:cNvSpPr>
          <p:nvPr>
            <p:ph type="body" sz="half" idx="2"/>
          </p:nvPr>
        </p:nvSpPr>
        <p:spPr>
          <a:xfrm>
            <a:off x="2962566" y="8129283"/>
            <a:ext cx="9068753" cy="1219030"/>
          </a:xfrm>
        </p:spPr>
        <p:txBody>
          <a:bodyPr/>
          <a:lstStyle>
            <a:lvl1pPr marL="0" indent="0">
              <a:buNone/>
              <a:defRPr sz="2300"/>
            </a:lvl1pPr>
            <a:lvl2pPr marL="728525" indent="0">
              <a:buNone/>
              <a:defRPr sz="1900"/>
            </a:lvl2pPr>
            <a:lvl3pPr marL="1457051" indent="0">
              <a:buNone/>
              <a:defRPr sz="1600"/>
            </a:lvl3pPr>
            <a:lvl4pPr marL="2185576" indent="0">
              <a:buNone/>
              <a:defRPr sz="1400"/>
            </a:lvl4pPr>
            <a:lvl5pPr marL="2914101" indent="0">
              <a:buNone/>
              <a:defRPr sz="1400"/>
            </a:lvl5pPr>
            <a:lvl6pPr marL="3642627" indent="0">
              <a:buNone/>
              <a:defRPr sz="1400"/>
            </a:lvl6pPr>
            <a:lvl7pPr marL="4371152" indent="0">
              <a:buNone/>
              <a:defRPr sz="1400"/>
            </a:lvl7pPr>
            <a:lvl8pPr marL="5099678" indent="0">
              <a:buNone/>
              <a:defRPr sz="1400"/>
            </a:lvl8pPr>
            <a:lvl9pPr marL="5828203"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5E529-1260-4E72-8E22-BEE2711A45E9}"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6E2342-0F3B-4C32-99E1-66D6CCC3AEB8}" type="slidenum">
              <a:rPr lang="en-US" smtClean="0"/>
              <a:t>‹#›</a:t>
            </a:fld>
            <a:endParaRPr lang="en-US"/>
          </a:p>
        </p:txBody>
      </p:sp>
    </p:spTree>
    <p:extLst>
      <p:ext uri="{BB962C8B-B14F-4D97-AF65-F5344CB8AC3E}">
        <p14:creationId xmlns:p14="http://schemas.microsoft.com/office/powerpoint/2010/main" val="281548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5731" y="415965"/>
            <a:ext cx="13603130" cy="1731169"/>
          </a:xfrm>
          <a:prstGeom prst="rect">
            <a:avLst/>
          </a:prstGeom>
        </p:spPr>
        <p:txBody>
          <a:bodyPr vert="horz" lIns="145705" tIns="72853" rIns="145705" bIns="7285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55731" y="2423637"/>
            <a:ext cx="13603130" cy="6854948"/>
          </a:xfrm>
          <a:prstGeom prst="rect">
            <a:avLst/>
          </a:prstGeom>
        </p:spPr>
        <p:txBody>
          <a:bodyPr vert="horz" lIns="145705" tIns="72853" rIns="145705" bIns="7285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55731" y="9627223"/>
            <a:ext cx="3526737" cy="553012"/>
          </a:xfrm>
          <a:prstGeom prst="rect">
            <a:avLst/>
          </a:prstGeom>
        </p:spPr>
        <p:txBody>
          <a:bodyPr vert="horz" lIns="145705" tIns="72853" rIns="145705" bIns="72853" rtlCol="0" anchor="ctr"/>
          <a:lstStyle>
            <a:lvl1pPr algn="l">
              <a:defRPr sz="1900">
                <a:solidFill>
                  <a:schemeClr val="tx1">
                    <a:tint val="75000"/>
                  </a:schemeClr>
                </a:solidFill>
              </a:defRPr>
            </a:lvl1pPr>
          </a:lstStyle>
          <a:p>
            <a:fld id="{DF65E529-1260-4E72-8E22-BEE2711A45E9}" type="datetimeFigureOut">
              <a:rPr lang="en-US" smtClean="0"/>
              <a:t>9/22/2017</a:t>
            </a:fld>
            <a:endParaRPr lang="en-US"/>
          </a:p>
        </p:txBody>
      </p:sp>
      <p:sp>
        <p:nvSpPr>
          <p:cNvPr id="5" name="Footer Placeholder 4"/>
          <p:cNvSpPr>
            <a:spLocks noGrp="1"/>
          </p:cNvSpPr>
          <p:nvPr>
            <p:ph type="ftr" sz="quarter" idx="3"/>
          </p:nvPr>
        </p:nvSpPr>
        <p:spPr>
          <a:xfrm>
            <a:off x="5164152" y="9627223"/>
            <a:ext cx="4786285" cy="553012"/>
          </a:xfrm>
          <a:prstGeom prst="rect">
            <a:avLst/>
          </a:prstGeom>
        </p:spPr>
        <p:txBody>
          <a:bodyPr vert="horz" lIns="145705" tIns="72853" rIns="145705" bIns="72853" rtlCol="0" anchor="ctr"/>
          <a:lstStyle>
            <a:lvl1pPr algn="ctr">
              <a:defRPr sz="1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832124" y="9627223"/>
            <a:ext cx="3526737" cy="553012"/>
          </a:xfrm>
          <a:prstGeom prst="rect">
            <a:avLst/>
          </a:prstGeom>
        </p:spPr>
        <p:txBody>
          <a:bodyPr vert="horz" lIns="145705" tIns="72853" rIns="145705" bIns="72853" rtlCol="0" anchor="ctr"/>
          <a:lstStyle>
            <a:lvl1pPr algn="r">
              <a:defRPr sz="1900">
                <a:solidFill>
                  <a:schemeClr val="tx1">
                    <a:tint val="75000"/>
                  </a:schemeClr>
                </a:solidFill>
              </a:defRPr>
            </a:lvl1pPr>
          </a:lstStyle>
          <a:p>
            <a:fld id="{B16E2342-0F3B-4C32-99E1-66D6CCC3AEB8}" type="slidenum">
              <a:rPr lang="en-US" smtClean="0"/>
              <a:t>‹#›</a:t>
            </a:fld>
            <a:endParaRPr lang="en-US"/>
          </a:p>
        </p:txBody>
      </p:sp>
    </p:spTree>
    <p:extLst>
      <p:ext uri="{BB962C8B-B14F-4D97-AF65-F5344CB8AC3E}">
        <p14:creationId xmlns:p14="http://schemas.microsoft.com/office/powerpoint/2010/main" val="2721967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57051" rtl="0" eaLnBrk="1" latinLnBrk="0" hangingPunct="1">
        <a:spcBef>
          <a:spcPct val="0"/>
        </a:spcBef>
        <a:buNone/>
        <a:defRPr sz="7000" kern="1200">
          <a:solidFill>
            <a:schemeClr val="tx1"/>
          </a:solidFill>
          <a:latin typeface="+mj-lt"/>
          <a:ea typeface="+mj-ea"/>
          <a:cs typeface="+mj-cs"/>
        </a:defRPr>
      </a:lvl1pPr>
    </p:titleStyle>
    <p:bodyStyle>
      <a:lvl1pPr marL="546394" indent="-546394" algn="l" defTabSz="1457051"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1pPr>
      <a:lvl2pPr marL="1183854" indent="-455328" algn="l" defTabSz="1457051"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2pPr>
      <a:lvl3pPr marL="1821314" indent="-364263" algn="l" defTabSz="1457051"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3pPr>
      <a:lvl4pPr marL="2549839"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3278364"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4006889"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35415"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63940"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192466" indent="-364263" algn="l" defTabSz="14570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457051" rtl="0" eaLnBrk="1" latinLnBrk="0" hangingPunct="1">
        <a:defRPr sz="2900" kern="1200">
          <a:solidFill>
            <a:schemeClr val="tx1"/>
          </a:solidFill>
          <a:latin typeface="+mn-lt"/>
          <a:ea typeface="+mn-ea"/>
          <a:cs typeface="+mn-cs"/>
        </a:defRPr>
      </a:lvl1pPr>
      <a:lvl2pPr marL="728525" algn="l" defTabSz="1457051" rtl="0" eaLnBrk="1" latinLnBrk="0" hangingPunct="1">
        <a:defRPr sz="2900" kern="1200">
          <a:solidFill>
            <a:schemeClr val="tx1"/>
          </a:solidFill>
          <a:latin typeface="+mn-lt"/>
          <a:ea typeface="+mn-ea"/>
          <a:cs typeface="+mn-cs"/>
        </a:defRPr>
      </a:lvl2pPr>
      <a:lvl3pPr marL="1457051" algn="l" defTabSz="1457051" rtl="0" eaLnBrk="1" latinLnBrk="0" hangingPunct="1">
        <a:defRPr sz="2900" kern="1200">
          <a:solidFill>
            <a:schemeClr val="tx1"/>
          </a:solidFill>
          <a:latin typeface="+mn-lt"/>
          <a:ea typeface="+mn-ea"/>
          <a:cs typeface="+mn-cs"/>
        </a:defRPr>
      </a:lvl3pPr>
      <a:lvl4pPr marL="2185576" algn="l" defTabSz="1457051" rtl="0" eaLnBrk="1" latinLnBrk="0" hangingPunct="1">
        <a:defRPr sz="2900" kern="1200">
          <a:solidFill>
            <a:schemeClr val="tx1"/>
          </a:solidFill>
          <a:latin typeface="+mn-lt"/>
          <a:ea typeface="+mn-ea"/>
          <a:cs typeface="+mn-cs"/>
        </a:defRPr>
      </a:lvl4pPr>
      <a:lvl5pPr marL="2914101" algn="l" defTabSz="1457051" rtl="0" eaLnBrk="1" latinLnBrk="0" hangingPunct="1">
        <a:defRPr sz="2900" kern="1200">
          <a:solidFill>
            <a:schemeClr val="tx1"/>
          </a:solidFill>
          <a:latin typeface="+mn-lt"/>
          <a:ea typeface="+mn-ea"/>
          <a:cs typeface="+mn-cs"/>
        </a:defRPr>
      </a:lvl5pPr>
      <a:lvl6pPr marL="3642627" algn="l" defTabSz="1457051" rtl="0" eaLnBrk="1" latinLnBrk="0" hangingPunct="1">
        <a:defRPr sz="2900" kern="1200">
          <a:solidFill>
            <a:schemeClr val="tx1"/>
          </a:solidFill>
          <a:latin typeface="+mn-lt"/>
          <a:ea typeface="+mn-ea"/>
          <a:cs typeface="+mn-cs"/>
        </a:defRPr>
      </a:lvl6pPr>
      <a:lvl7pPr marL="4371152" algn="l" defTabSz="1457051" rtl="0" eaLnBrk="1" latinLnBrk="0" hangingPunct="1">
        <a:defRPr sz="2900" kern="1200">
          <a:solidFill>
            <a:schemeClr val="tx1"/>
          </a:solidFill>
          <a:latin typeface="+mn-lt"/>
          <a:ea typeface="+mn-ea"/>
          <a:cs typeface="+mn-cs"/>
        </a:defRPr>
      </a:lvl7pPr>
      <a:lvl8pPr marL="5099678" algn="l" defTabSz="1457051" rtl="0" eaLnBrk="1" latinLnBrk="0" hangingPunct="1">
        <a:defRPr sz="2900" kern="1200">
          <a:solidFill>
            <a:schemeClr val="tx1"/>
          </a:solidFill>
          <a:latin typeface="+mn-lt"/>
          <a:ea typeface="+mn-ea"/>
          <a:cs typeface="+mn-cs"/>
        </a:defRPr>
      </a:lvl8pPr>
      <a:lvl9pPr marL="5828203" algn="l" defTabSz="1457051"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6.w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452549027"/>
              </p:ext>
            </p:extLst>
          </p:nvPr>
        </p:nvGraphicFramePr>
        <p:xfrm>
          <a:off x="775494" y="1127383"/>
          <a:ext cx="6564215" cy="6504523"/>
        </p:xfrm>
        <a:graphic>
          <a:graphicData uri="http://schemas.openxmlformats.org/presentationml/2006/ole">
            <mc:AlternateContent xmlns:mc="http://schemas.openxmlformats.org/markup-compatibility/2006">
              <mc:Choice xmlns:v="urn:schemas-microsoft-com:vml" Requires="v">
                <p:oleObj spid="_x0000_s1030" name="Image" r:id="rId3" imgW="5760720" imgH="5708880" progId="Photoshop.Image.13">
                  <p:embed/>
                </p:oleObj>
              </mc:Choice>
              <mc:Fallback>
                <p:oleObj name="Image" r:id="rId3" imgW="5760720" imgH="5708880" progId="Photoshop.Image.13">
                  <p:embed/>
                  <p:pic>
                    <p:nvPicPr>
                      <p:cNvPr id="0" name=""/>
                      <p:cNvPicPr/>
                      <p:nvPr/>
                    </p:nvPicPr>
                    <p:blipFill>
                      <a:blip r:embed="rId4"/>
                      <a:stretch>
                        <a:fillRect/>
                      </a:stretch>
                    </p:blipFill>
                    <p:spPr>
                      <a:xfrm>
                        <a:off x="775494" y="1127383"/>
                        <a:ext cx="6564215" cy="6504523"/>
                      </a:xfrm>
                      <a:prstGeom prst="rect">
                        <a:avLst/>
                      </a:prstGeom>
                    </p:spPr>
                  </p:pic>
                </p:oleObj>
              </mc:Fallback>
            </mc:AlternateContent>
          </a:graphicData>
        </a:graphic>
      </p:graphicFrame>
      <p:sp>
        <p:nvSpPr>
          <p:cNvPr id="27" name="TextBox 26"/>
          <p:cNvSpPr txBox="1"/>
          <p:nvPr/>
        </p:nvSpPr>
        <p:spPr>
          <a:xfrm>
            <a:off x="438304" y="9562310"/>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13</a:t>
            </a:r>
            <a:endParaRPr lang="en-US" altLang="zh-CN" sz="1100" dirty="0">
              <a:solidFill>
                <a:srgbClr val="000000"/>
              </a:solidFill>
              <a:latin typeface="A_Bookvarnaja" pitchFamily="18" charset="0"/>
              <a:cs typeface="A_Bookvarnaja" pitchFamily="18" charset="0"/>
            </a:endParaRPr>
          </a:p>
        </p:txBody>
      </p:sp>
      <p:sp>
        <p:nvSpPr>
          <p:cNvPr id="28" name="TextBox 1"/>
          <p:cNvSpPr txBox="1"/>
          <p:nvPr/>
        </p:nvSpPr>
        <p:spPr>
          <a:xfrm>
            <a:off x="14548005" y="9562310"/>
            <a:ext cx="89768"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14</a:t>
            </a:r>
            <a:endParaRPr lang="en-US" altLang="zh-CN" sz="1100" dirty="0">
              <a:solidFill>
                <a:srgbClr val="000000"/>
              </a:solidFill>
              <a:latin typeface="A_Bookvarnaja" pitchFamily="18" charset="0"/>
              <a:cs typeface="A_Bookvarnaja" pitchFamily="18" charset="0"/>
            </a:endParaRPr>
          </a:p>
        </p:txBody>
      </p:sp>
      <p:sp>
        <p:nvSpPr>
          <p:cNvPr id="29" name="TextBox 1"/>
          <p:cNvSpPr txBox="1"/>
          <p:nvPr/>
        </p:nvSpPr>
        <p:spPr>
          <a:xfrm>
            <a:off x="3313290" y="5955506"/>
            <a:ext cx="3405804" cy="2164692"/>
          </a:xfrm>
          <a:prstGeom prst="rect">
            <a:avLst/>
          </a:prstGeom>
          <a:noFill/>
        </p:spPr>
        <p:txBody>
          <a:bodyPr wrap="none" lIns="0" tIns="0" rIns="0" bIns="45717" rtlCol="0">
            <a:spAutoFit/>
          </a:bodyPr>
          <a:lstStyle/>
          <a:p>
            <a:pPr algn="ctr"/>
            <a:r>
              <a:rPr lang="mn-MN" sz="3200" b="1" dirty="0" smtClean="0"/>
              <a:t>Маркетинг </a:t>
            </a:r>
            <a:endParaRPr lang="mn-MN" sz="3200" b="1" dirty="0"/>
          </a:p>
          <a:p>
            <a:pPr algn="ctr"/>
            <a:r>
              <a:rPr lang="mn-MN" sz="3200" b="1" dirty="0" smtClean="0"/>
              <a:t>Төлөвлөгөө</a:t>
            </a:r>
            <a:endParaRPr lang="mn-MN" sz="3200" b="1" dirty="0"/>
          </a:p>
          <a:p>
            <a:pPr algn="ctr"/>
            <a:r>
              <a:rPr lang="mn-MN" sz="3200" b="1" dirty="0" smtClean="0"/>
              <a:t>Тяньши </a:t>
            </a:r>
            <a:r>
              <a:rPr lang="mn-MN" sz="3200" b="1" dirty="0"/>
              <a:t>корпораци</a:t>
            </a:r>
            <a:endParaRPr lang="en-US" altLang="zh-CN" b="1" dirty="0" smtClean="0"/>
          </a:p>
          <a:p>
            <a:pPr algn="ctr">
              <a:lnSpc>
                <a:spcPts val="1001"/>
              </a:lnSpc>
            </a:pPr>
            <a:endParaRPr lang="en-US" altLang="zh-CN" dirty="0" smtClean="0"/>
          </a:p>
          <a:p>
            <a:pPr algn="ctr">
              <a:lnSpc>
                <a:spcPts val="1001"/>
              </a:lnSpc>
            </a:pPr>
            <a:endParaRPr lang="en-US" altLang="zh-CN" dirty="0" smtClean="0"/>
          </a:p>
          <a:p>
            <a:pPr algn="ctr">
              <a:lnSpc>
                <a:spcPts val="1001"/>
              </a:lnSpc>
            </a:pPr>
            <a:endParaRPr lang="en-US" altLang="zh-CN" dirty="0" smtClean="0"/>
          </a:p>
          <a:p>
            <a:pPr algn="ctr">
              <a:lnSpc>
                <a:spcPts val="1001"/>
              </a:lnSpc>
            </a:pPr>
            <a:endParaRPr lang="en-US" altLang="zh-CN" dirty="0" smtClean="0"/>
          </a:p>
          <a:p>
            <a:pPr algn="ctr">
              <a:lnSpc>
                <a:spcPts val="1001"/>
              </a:lnSpc>
            </a:pPr>
            <a:endParaRPr lang="en-US" altLang="zh-CN" dirty="0" smtClean="0"/>
          </a:p>
        </p:txBody>
      </p:sp>
      <p:sp>
        <p:nvSpPr>
          <p:cNvPr id="30" name="TextBox 1"/>
          <p:cNvSpPr txBox="1"/>
          <p:nvPr/>
        </p:nvSpPr>
        <p:spPr>
          <a:xfrm>
            <a:off x="7892258" y="773906"/>
            <a:ext cx="6523037" cy="9069146"/>
          </a:xfrm>
          <a:prstGeom prst="rect">
            <a:avLst/>
          </a:prstGeom>
          <a:noFill/>
        </p:spPr>
        <p:txBody>
          <a:bodyPr wrap="square" lIns="0" tIns="0" rIns="0" bIns="45717" rtlCol="0">
            <a:spAutoFit/>
          </a:bodyPr>
          <a:lstStyle/>
          <a:p>
            <a:r>
              <a:rPr lang="mn-MN" sz="2400" b="1" dirty="0" smtClean="0">
                <a:solidFill>
                  <a:schemeClr val="tx2"/>
                </a:solidFill>
                <a:latin typeface="Times New Roman" panose="02020603050405020304" pitchFamily="18" charset="0"/>
                <a:cs typeface="Times New Roman" panose="02020603050405020304" pitchFamily="18" charset="0"/>
              </a:rPr>
              <a:t>Тяньшигийн </a:t>
            </a:r>
            <a:r>
              <a:rPr lang="mn-MN" sz="2400" b="1" dirty="0">
                <a:solidFill>
                  <a:schemeClr val="tx2"/>
                </a:solidFill>
                <a:latin typeface="Times New Roman" panose="02020603050405020304" pitchFamily="18" charset="0"/>
                <a:cs typeface="Times New Roman" panose="02020603050405020304" pitchFamily="18" charset="0"/>
              </a:rPr>
              <a:t>Маркетинг төлөвлөгөө </a:t>
            </a:r>
            <a:endParaRPr lang="mn-MN" sz="2400" b="1" dirty="0" smtClean="0">
              <a:solidFill>
                <a:schemeClr val="tx2"/>
              </a:solidFill>
              <a:latin typeface="Times New Roman" panose="02020603050405020304" pitchFamily="18" charset="0"/>
              <a:cs typeface="Times New Roman" panose="02020603050405020304" pitchFamily="18" charset="0"/>
            </a:endParaRPr>
          </a:p>
          <a:p>
            <a:endParaRPr lang="en-US" sz="2400" b="1" dirty="0">
              <a:solidFill>
                <a:schemeClr val="tx2"/>
              </a:solidFill>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2000" b="1" dirty="0" smtClean="0">
                <a:solidFill>
                  <a:schemeClr val="tx2"/>
                </a:solidFill>
                <a:latin typeface="Times New Roman" panose="02020603050405020304" pitchFamily="18" charset="0"/>
                <a:cs typeface="Times New Roman" panose="02020603050405020304" pitchFamily="18" charset="0"/>
              </a:rPr>
              <a:t>Маркетинг төлөвлөгөөний нэр томьёоны олон улсын тайлбар</a:t>
            </a:r>
            <a:endParaRPr lang="en-US" sz="2000" b="1" dirty="0">
              <a:solidFill>
                <a:schemeClr val="tx2"/>
              </a:solidFill>
              <a:latin typeface="Times New Roman" panose="02020603050405020304" pitchFamily="18" charset="0"/>
              <a:cs typeface="Times New Roman" panose="02020603050405020304" pitchFamily="18" charset="0"/>
            </a:endParaRPr>
          </a:p>
          <a:p>
            <a:pPr>
              <a:lnSpc>
                <a:spcPts val="1001"/>
              </a:lnSpc>
            </a:pPr>
            <a:endParaRPr lang="en-US" altLang="zh-CN" dirty="0" smtClean="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Дистрибьютор:</a:t>
            </a:r>
            <a:r>
              <a:rPr lang="mn-MN" sz="1400" dirty="0">
                <a:latin typeface="Times New Roman" panose="02020603050405020304" pitchFamily="18" charset="0"/>
                <a:cs typeface="Times New Roman" panose="02020603050405020304" pitchFamily="18" charset="0"/>
              </a:rPr>
              <a:t> Аль ч улсын иргэн хүнд Тяньшигийн дистрибьютор болохыг санал болгож, тэр нь анхны гарын авлага болох гэрээний багцыг авч гэрээ бөглөж компаниар баталгаажуулсныг хэлнэ</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“Хүрэл Карт”, “Мөнгөн карт”, “Алтан карт”, “Цагаан алтан карт” /цаашдаа ХК, МК, АК, ЦАК гэх/ </a:t>
            </a:r>
            <a:r>
              <a:rPr lang="mn-MN" sz="1400" dirty="0">
                <a:latin typeface="Times New Roman" panose="02020603050405020304" pitchFamily="18" charset="0"/>
                <a:cs typeface="Times New Roman" panose="02020603050405020304" pitchFamily="18" charset="0"/>
              </a:rPr>
              <a:t>Картын хөтөлбөрт хамрагдсан Тяньшигийн дистрибьютор нь компаниас тогтоосон баримт бичгийн дагуу гарааны гарын авлага болон картандаа тохирсон багцыг сонгосон байна</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Наставник:</a:t>
            </a:r>
            <a:r>
              <a:rPr lang="mn-MN" sz="1400" dirty="0">
                <a:latin typeface="Times New Roman" panose="02020603050405020304" pitchFamily="18" charset="0"/>
                <a:cs typeface="Times New Roman" panose="02020603050405020304" pitchFamily="18" charset="0"/>
              </a:rPr>
              <a:t> Тяньшигийн бизнесийг санал болгосон хамтрагчийнхаа өмнө тавьсан нөхцөлдөө хариуцлага хүлээх хүнийг хэлдэг. Өөрөөр спонсор ч гэж нэрлэдэг</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Шууд дистрибьютор: </a:t>
            </a:r>
            <a:r>
              <a:rPr lang="mn-MN" sz="1400" dirty="0">
                <a:latin typeface="Times New Roman" panose="02020603050405020304" pitchFamily="18" charset="0"/>
                <a:cs typeface="Times New Roman" panose="02020603050405020304" pitchFamily="18" charset="0"/>
              </a:rPr>
              <a:t>нэг дистрибьютор нөгөө дистрибьютортойгоо шууд холбоо тогтоож гэрээ байгуулахыг хэлнэ</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Шууд бус дистрибьюторууд: </a:t>
            </a:r>
            <a:r>
              <a:rPr lang="mn-MN" sz="1400" dirty="0">
                <a:latin typeface="Times New Roman" panose="02020603050405020304" pitchFamily="18" charset="0"/>
                <a:cs typeface="Times New Roman" panose="02020603050405020304" pitchFamily="18" charset="0"/>
              </a:rPr>
              <a:t>шууд дист-ээс бусад нь хамаарагдана. /Өөрөөр хэлбэл 2-р эгнээнээс </a:t>
            </a:r>
            <a:r>
              <a:rPr lang="mn-MN" sz="1400" dirty="0" smtClean="0">
                <a:latin typeface="Times New Roman" panose="02020603050405020304" pitchFamily="18" charset="0"/>
                <a:cs typeface="Times New Roman" panose="02020603050405020304" pitchFamily="18" charset="0"/>
              </a:rPr>
              <a:t>дооших </a:t>
            </a:r>
            <a:r>
              <a:rPr lang="mn-MN" sz="1400" dirty="0">
                <a:latin typeface="Times New Roman" panose="02020603050405020304" pitchFamily="18" charset="0"/>
                <a:cs typeface="Times New Roman" panose="02020603050405020304" pitchFamily="18" charset="0"/>
              </a:rPr>
              <a:t>эгнээний дист-үүд хамаарагдана</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Томилсон спонсор: </a:t>
            </a:r>
            <a:r>
              <a:rPr lang="mn-MN" sz="1400" dirty="0">
                <a:latin typeface="Times New Roman" panose="02020603050405020304" pitchFamily="18" charset="0"/>
                <a:cs typeface="Times New Roman" panose="02020603050405020304" pitchFamily="18" charset="0"/>
              </a:rPr>
              <a:t>Таны урилгаар ирж мэдээлэл авсан шинэ хүнийг өөрийнхөө дурын эгнээнд байрлаж байгаа хуучин дист-тэй холбож өгөхийг хэлнэ. Таны урилгаар ирсэн хүн хэддүгээр эгнээнд байрласнаас үл хамааран таны нэгдүгээр эгнээний хүнээр тооцогдоно. Ийм тохиолдолд та “санал болгосон спонсор” болох ба шинэ хүнийг “суурилагдсан дистрибьютер” гэж нэрлэнэ</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Шууд сүлжээ: </a:t>
            </a:r>
            <a:r>
              <a:rPr lang="mn-MN" sz="1400" dirty="0">
                <a:latin typeface="Times New Roman" panose="02020603050405020304" pitchFamily="18" charset="0"/>
                <a:cs typeface="Times New Roman" panose="02020603050405020304" pitchFamily="18" charset="0"/>
              </a:rPr>
              <a:t>Таны санал болгон шууд холбогдсон нэгдүгээр эгнээний дист-рийн сүлжээг шууд гэж нэрлэнэ</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mn-MN" sz="1400" b="1" dirty="0">
                <a:latin typeface="Times New Roman" panose="02020603050405020304" pitchFamily="18" charset="0"/>
                <a:cs typeface="Times New Roman" panose="02020603050405020304" pitchFamily="18" charset="0"/>
              </a:rPr>
              <a:t>Ижил зэрэглэлтэй дистр-үүд: </a:t>
            </a:r>
            <a:r>
              <a:rPr lang="mn-MN" sz="1400" dirty="0">
                <a:latin typeface="Times New Roman" panose="02020603050405020304" pitchFamily="18" charset="0"/>
                <a:cs typeface="Times New Roman" panose="02020603050405020304" pitchFamily="18" charset="0"/>
              </a:rPr>
              <a:t>Нэг мөчрийн спонсор нь таны санал болгосон дист-тэй ижил од зэрэгтэй байхыг хэлнэ</a:t>
            </a:r>
            <a:r>
              <a:rPr lang="mn-MN" sz="1400" dirty="0" smtClean="0">
                <a:latin typeface="Times New Roman" panose="02020603050405020304" pitchFamily="18" charset="0"/>
                <a:cs typeface="Times New Roman" panose="02020603050405020304" pitchFamily="18" charset="0"/>
              </a:rPr>
              <a:t>.</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en-US" sz="1400" b="1" dirty="0">
                <a:latin typeface="Times New Roman" panose="02020603050405020304" pitchFamily="18" charset="0"/>
                <a:cs typeface="Times New Roman" panose="02020603050405020304" pitchFamily="18" charset="0"/>
              </a:rPr>
              <a:t>Point Value/PV</a:t>
            </a:r>
            <a:r>
              <a:rPr lang="mn-MN" sz="1400" b="1" dirty="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Тяньши </a:t>
            </a:r>
            <a:r>
              <a:rPr lang="mn-MN" sz="1400" dirty="0" smtClean="0">
                <a:latin typeface="Times New Roman" panose="02020603050405020304" pitchFamily="18" charset="0"/>
                <a:cs typeface="Times New Roman" panose="02020603050405020304" pitchFamily="18" charset="0"/>
              </a:rPr>
              <a:t>компанийн </a:t>
            </a:r>
            <a:r>
              <a:rPr lang="mn-MN" sz="1400" dirty="0">
                <a:latin typeface="Times New Roman" panose="02020603050405020304" pitchFamily="18" charset="0"/>
                <a:cs typeface="Times New Roman" panose="02020603050405020304" pitchFamily="18" charset="0"/>
              </a:rPr>
              <a:t>олон улсын бараа эргэлтийн стандарт </a:t>
            </a:r>
            <a:r>
              <a:rPr lang="mn-MN" sz="1400" dirty="0" smtClean="0">
                <a:latin typeface="Times New Roman" panose="02020603050405020304" pitchFamily="18" charset="0"/>
                <a:cs typeface="Times New Roman" panose="02020603050405020304" pitchFamily="18" charset="0"/>
              </a:rPr>
              <a:t>нэгж</a:t>
            </a:r>
          </a:p>
          <a:p>
            <a:pPr marL="342876" indent="-342876">
              <a:buFont typeface="+mj-lt"/>
              <a:buAutoNum type="arabicPeriod"/>
            </a:pPr>
            <a:endParaRPr lang="en-US" sz="1400" dirty="0">
              <a:latin typeface="Times New Roman" panose="02020603050405020304" pitchFamily="18" charset="0"/>
              <a:cs typeface="Times New Roman" panose="02020603050405020304" pitchFamily="18" charset="0"/>
            </a:endParaRPr>
          </a:p>
          <a:p>
            <a:pPr marL="342876" indent="-342876">
              <a:buFont typeface="+mj-lt"/>
              <a:buAutoNum type="arabicPeriod"/>
            </a:pPr>
            <a:r>
              <a:rPr lang="en-US" sz="1400" b="1" dirty="0">
                <a:latin typeface="Times New Roman" panose="02020603050405020304" pitchFamily="18" charset="0"/>
                <a:cs typeface="Times New Roman" panose="02020603050405020304" pitchFamily="18" charset="0"/>
              </a:rPr>
              <a:t>Bonus Value/BV</a:t>
            </a:r>
            <a:r>
              <a:rPr lang="mn-MN" sz="1400" b="1" dirty="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Бараа бүтээгдэхүүний борлуулалтын үнээс шагнал урамшуулал тооцдог хэсгийг хэлнэ.</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7563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894" y="773906"/>
            <a:ext cx="5181600" cy="8494633"/>
          </a:xfrm>
          <a:prstGeom prst="rect">
            <a:avLst/>
          </a:prstGeom>
        </p:spPr>
        <p:txBody>
          <a:bodyPr wrap="square">
            <a:spAutoFit/>
          </a:bodyPr>
          <a:lstStyle/>
          <a:p>
            <a:r>
              <a:rPr lang="mn-MN" sz="2400" b="1" dirty="0">
                <a:solidFill>
                  <a:schemeClr val="tx2"/>
                </a:solidFill>
              </a:rPr>
              <a:t>Шагналын тайлбар</a:t>
            </a:r>
            <a:r>
              <a:rPr lang="en-US" sz="2400" b="1" dirty="0">
                <a:solidFill>
                  <a:schemeClr val="tx2"/>
                </a:solidFill>
              </a:rPr>
              <a:t>： </a:t>
            </a:r>
            <a:endParaRPr lang="en-US" sz="2400" b="1" dirty="0" smtClean="0">
              <a:solidFill>
                <a:schemeClr val="tx2"/>
              </a:solidFill>
            </a:endParaRPr>
          </a:p>
          <a:p>
            <a:endParaRPr lang="en-US" sz="2400" dirty="0">
              <a:solidFill>
                <a:schemeClr val="accent6">
                  <a:lumMod val="75000"/>
                </a:schemeClr>
              </a:solidFill>
            </a:endParaRPr>
          </a:p>
          <a:p>
            <a:pPr marL="285750" lvl="0" indent="-285750">
              <a:buFont typeface="Arial" panose="020B0604020202020204" pitchFamily="34" charset="0"/>
              <a:buChar char="•"/>
            </a:pPr>
            <a:r>
              <a:rPr lang="mn-MN" sz="1800" dirty="0"/>
              <a:t>Тусгай зэрэглэлтэй дистрибьютерийн </a:t>
            </a:r>
            <a:r>
              <a:rPr lang="mn-MN" sz="1800" dirty="0" smtClean="0"/>
              <a:t>идэвхтэй </a:t>
            </a:r>
            <a:r>
              <a:rPr lang="mn-MN" sz="1800" dirty="0"/>
              <a:t>байдал нь,тухайн сарын хувийн захиалга болон хажуугийн бараа эргэлт, доод эгнээ нь бараа эргэлт хийсэн байх.</a:t>
            </a:r>
            <a:r>
              <a:rPr lang="en-US" sz="1800" dirty="0"/>
              <a:t> </a:t>
            </a:r>
            <a:endParaRPr lang="en-US" sz="1800" dirty="0" smtClean="0"/>
          </a:p>
          <a:p>
            <a:pPr marL="285750" lvl="0" indent="-285750">
              <a:buFont typeface="Arial" panose="020B0604020202020204" pitchFamily="34" charset="0"/>
              <a:buChar char="•"/>
            </a:pPr>
            <a:endParaRPr lang="en-US" sz="1800" dirty="0"/>
          </a:p>
          <a:p>
            <a:pPr marL="285750" indent="-285750">
              <a:buFont typeface="Arial" panose="020B0604020202020204" pitchFamily="34" charset="0"/>
              <a:buChar char="•"/>
            </a:pPr>
            <a:r>
              <a:rPr lang="mn-MN" sz="1800" dirty="0"/>
              <a:t>Алтан арслан,УЗГ </a:t>
            </a:r>
            <a:r>
              <a:rPr lang="mn-MN" sz="1800" dirty="0" smtClean="0"/>
              <a:t>идэвхтэй </a:t>
            </a:r>
            <a:r>
              <a:rPr lang="mn-MN" sz="1800" dirty="0"/>
              <a:t>үе болгоны сар болгон бүгд өмнөх үеийн </a:t>
            </a:r>
            <a:r>
              <a:rPr lang="mn-MN" sz="1800" dirty="0" smtClean="0"/>
              <a:t>идэвхтэй </a:t>
            </a:r>
            <a:r>
              <a:rPr lang="mn-MN" sz="1800" dirty="0"/>
              <a:t>байдал болон </a:t>
            </a:r>
            <a:r>
              <a:rPr lang="mn-MN" sz="1800" dirty="0" smtClean="0"/>
              <a:t>идэвхтэй </a:t>
            </a:r>
            <a:r>
              <a:rPr lang="mn-MN" sz="1800" dirty="0"/>
              <a:t>байсан сар тооцогдохгүй </a:t>
            </a:r>
            <a:endParaRPr lang="en-US" sz="1800" dirty="0" smtClean="0"/>
          </a:p>
          <a:p>
            <a:pPr marL="285750" indent="-285750">
              <a:buFont typeface="Arial" panose="020B0604020202020204" pitchFamily="34" charset="0"/>
              <a:buChar char="•"/>
            </a:pPr>
            <a:endParaRPr lang="en-US" sz="1800" dirty="0"/>
          </a:p>
          <a:p>
            <a:r>
              <a:rPr lang="mn-MN" sz="2400" b="1" dirty="0">
                <a:solidFill>
                  <a:schemeClr val="tx2"/>
                </a:solidFill>
              </a:rPr>
              <a:t>Тайлбар</a:t>
            </a:r>
            <a:r>
              <a:rPr lang="mn-MN" sz="2400" b="1" dirty="0" smtClean="0">
                <a:solidFill>
                  <a:schemeClr val="tx2"/>
                </a:solidFill>
              </a:rPr>
              <a:t>:</a:t>
            </a:r>
            <a:endParaRPr lang="en-US" sz="2400" b="1" dirty="0" smtClean="0">
              <a:solidFill>
                <a:schemeClr val="tx2"/>
              </a:solidFill>
            </a:endParaRPr>
          </a:p>
          <a:p>
            <a:endParaRPr lang="en-US" sz="2400" b="1" dirty="0">
              <a:solidFill>
                <a:schemeClr val="accent6">
                  <a:lumMod val="75000"/>
                </a:schemeClr>
              </a:solidFill>
            </a:endParaRPr>
          </a:p>
          <a:p>
            <a:pPr marL="285750" lvl="0" indent="-285750">
              <a:buFont typeface="Arial" panose="020B0604020202020204" pitchFamily="34" charset="0"/>
              <a:buChar char="•"/>
            </a:pPr>
            <a:r>
              <a:rPr lang="en-US" sz="1800" dirty="0" err="1"/>
              <a:t>Хувийн</a:t>
            </a:r>
            <a:r>
              <a:rPr lang="mn-MN" sz="1800" dirty="0"/>
              <a:t>,  </a:t>
            </a:r>
            <a:r>
              <a:rPr lang="en-US" sz="1800" dirty="0" err="1"/>
              <a:t>өргөжүүлэлтийн</a:t>
            </a:r>
            <a:r>
              <a:rPr lang="mn-MN" sz="1800" dirty="0"/>
              <a:t>, </a:t>
            </a:r>
            <a:r>
              <a:rPr lang="en-US" sz="1800" dirty="0" err="1"/>
              <a:t>картын</a:t>
            </a:r>
            <a:r>
              <a:rPr lang="en-US" sz="1800" dirty="0"/>
              <a:t> </a:t>
            </a:r>
            <a:r>
              <a:rPr lang="en-US" sz="1800" dirty="0" err="1"/>
              <a:t>урамшуулл</a:t>
            </a:r>
            <a:r>
              <a:rPr lang="mn-MN" sz="1800" dirty="0"/>
              <a:t>ын  </a:t>
            </a:r>
            <a:r>
              <a:rPr lang="en-US" sz="1800" dirty="0" err="1"/>
              <a:t>хэмжээ</a:t>
            </a:r>
            <a:r>
              <a:rPr lang="mn-MN" sz="1800" dirty="0"/>
              <a:t>  </a:t>
            </a:r>
            <a:r>
              <a:rPr lang="en-US" sz="1800" dirty="0" err="1"/>
              <a:t>нь</a:t>
            </a:r>
            <a:r>
              <a:rPr lang="en-US" sz="1800" dirty="0"/>
              <a:t> </a:t>
            </a:r>
            <a:r>
              <a:rPr lang="en-US" sz="1800" dirty="0" err="1"/>
              <a:t>оролцогчийн</a:t>
            </a:r>
            <a:r>
              <a:rPr lang="mn-MN" sz="1800" dirty="0"/>
              <a:t>  </a:t>
            </a:r>
            <a:r>
              <a:rPr lang="en-US" sz="1800" dirty="0" err="1"/>
              <a:t>зэрэглэлийн</a:t>
            </a:r>
            <a:r>
              <a:rPr lang="en-US" sz="1800" dirty="0"/>
              <a:t> </a:t>
            </a:r>
            <a:r>
              <a:rPr lang="en-US" sz="1800" dirty="0" err="1"/>
              <a:t>өсөлтийг</a:t>
            </a:r>
            <a:r>
              <a:rPr lang="en-US" sz="1800" dirty="0"/>
              <a:t> </a:t>
            </a:r>
            <a:r>
              <a:rPr lang="en-US" sz="1800" dirty="0" err="1"/>
              <a:t>тодорхойлдог</a:t>
            </a:r>
            <a:r>
              <a:rPr lang="mn-MN" sz="1800" dirty="0"/>
              <a:t>. </a:t>
            </a:r>
            <a:endParaRPr lang="en-US" sz="1800" dirty="0" smtClean="0"/>
          </a:p>
          <a:p>
            <a:pPr marL="285750" lvl="0" indent="-285750">
              <a:buFont typeface="Arial" panose="020B0604020202020204" pitchFamily="34" charset="0"/>
              <a:buChar char="•"/>
            </a:pPr>
            <a:endParaRPr lang="en-US" sz="1800" dirty="0"/>
          </a:p>
          <a:p>
            <a:pPr marL="285750" lvl="0" indent="-285750">
              <a:buFont typeface="Arial" panose="020B0604020202020204" pitchFamily="34" charset="0"/>
              <a:buChar char="•"/>
            </a:pPr>
            <a:r>
              <a:rPr lang="en-US" sz="1800" dirty="0" err="1"/>
              <a:t>Жижиглэнгийн</a:t>
            </a:r>
            <a:r>
              <a:rPr lang="mn-MN" sz="1800" dirty="0"/>
              <a:t>   </a:t>
            </a:r>
            <a:r>
              <a:rPr lang="en-US" sz="1800" dirty="0" err="1"/>
              <a:t>бо</a:t>
            </a:r>
            <a:r>
              <a:rPr lang="mn-MN" sz="1800" dirty="0"/>
              <a:t>рлуулалт болон  </a:t>
            </a:r>
            <a:r>
              <a:rPr lang="en-US" sz="1800" dirty="0" err="1" smtClean="0"/>
              <a:t>өргөжүүлэлтийн</a:t>
            </a:r>
            <a:r>
              <a:rPr lang="mn-MN" sz="1800" dirty="0"/>
              <a:t>, </a:t>
            </a:r>
            <a:r>
              <a:rPr lang="en-US" sz="1800" dirty="0" err="1"/>
              <a:t>картын</a:t>
            </a:r>
            <a:r>
              <a:rPr lang="en-US" sz="1800" dirty="0"/>
              <a:t> </a:t>
            </a:r>
            <a:r>
              <a:rPr lang="en-US" sz="1800" dirty="0" err="1"/>
              <a:t>урамшуулл</a:t>
            </a:r>
            <a:r>
              <a:rPr lang="mn-MN" sz="1800" dirty="0"/>
              <a:t>ын  </a:t>
            </a:r>
            <a:r>
              <a:rPr lang="en-US" sz="1800" dirty="0" err="1"/>
              <a:t>хэмжээ</a:t>
            </a:r>
            <a:r>
              <a:rPr lang="mn-MN" sz="1800" dirty="0"/>
              <a:t>  </a:t>
            </a:r>
            <a:r>
              <a:rPr lang="en-US" sz="1800" dirty="0" err="1"/>
              <a:t>хамтдаа</a:t>
            </a:r>
            <a:r>
              <a:rPr lang="mn-MN" sz="1800" dirty="0"/>
              <a:t> </a:t>
            </a:r>
            <a:r>
              <a:rPr lang="en-US" sz="1800" dirty="0" err="1" smtClean="0"/>
              <a:t>оролц</a:t>
            </a:r>
            <a:r>
              <a:rPr lang="mn-MN" sz="1800" dirty="0"/>
              <a:t>ог</a:t>
            </a:r>
            <a:r>
              <a:rPr lang="en-US" sz="1800" dirty="0" err="1"/>
              <a:t>чийн</a:t>
            </a:r>
            <a:r>
              <a:rPr lang="en-US" sz="1800" dirty="0"/>
              <a:t> </a:t>
            </a:r>
            <a:r>
              <a:rPr lang="en-US" sz="1800" dirty="0" err="1"/>
              <a:t>зэрэглэлийг</a:t>
            </a:r>
            <a:r>
              <a:rPr lang="en-US" sz="1800" dirty="0"/>
              <a:t> </a:t>
            </a:r>
            <a:r>
              <a:rPr lang="en-US" sz="1800" dirty="0" err="1"/>
              <a:t>өсгөдөг</a:t>
            </a:r>
            <a:r>
              <a:rPr lang="en-US" sz="1800" dirty="0"/>
              <a:t> </a:t>
            </a:r>
            <a:endParaRPr lang="en-US" sz="1800" dirty="0" smtClean="0"/>
          </a:p>
          <a:p>
            <a:pPr marL="285750" lvl="0" indent="-285750">
              <a:buFont typeface="Arial" panose="020B0604020202020204" pitchFamily="34" charset="0"/>
              <a:buChar char="•"/>
            </a:pPr>
            <a:endParaRPr lang="en-US" sz="1800" dirty="0"/>
          </a:p>
          <a:p>
            <a:pPr marL="285750" lvl="0" indent="-285750">
              <a:buFont typeface="Arial" panose="020B0604020202020204" pitchFamily="34" charset="0"/>
              <a:buChar char="•"/>
            </a:pPr>
            <a:r>
              <a:rPr lang="en-US" sz="1800" dirty="0" err="1"/>
              <a:t>Борлуулалтын</a:t>
            </a:r>
            <a:r>
              <a:rPr lang="mn-MN" sz="1800" dirty="0"/>
              <a:t>, </a:t>
            </a:r>
            <a:r>
              <a:rPr lang="en-US" sz="1800" dirty="0" err="1"/>
              <a:t>өргөжүүлэлтийн</a:t>
            </a:r>
            <a:r>
              <a:rPr lang="mn-MN" sz="1800" dirty="0"/>
              <a:t>, </a:t>
            </a:r>
            <a:r>
              <a:rPr lang="en-US" sz="1800" dirty="0" err="1"/>
              <a:t>картын</a:t>
            </a:r>
            <a:r>
              <a:rPr lang="en-US" sz="1800" dirty="0"/>
              <a:t> </a:t>
            </a:r>
            <a:r>
              <a:rPr lang="en-US" sz="1800" dirty="0" err="1"/>
              <a:t>урамшуулл</a:t>
            </a:r>
            <a:r>
              <a:rPr lang="mn-MN" sz="1800" dirty="0"/>
              <a:t>ын </a:t>
            </a:r>
            <a:r>
              <a:rPr lang="en-US" sz="1800" dirty="0" err="1"/>
              <a:t>хэмжээ</a:t>
            </a:r>
            <a:r>
              <a:rPr lang="mn-MN" sz="1800" dirty="0"/>
              <a:t>  нь </a:t>
            </a:r>
            <a:r>
              <a:rPr lang="en-US" sz="1800" dirty="0" err="1"/>
              <a:t>хувийн</a:t>
            </a:r>
            <a:r>
              <a:rPr lang="en-US" sz="1800" dirty="0"/>
              <a:t> </a:t>
            </a:r>
            <a:r>
              <a:rPr lang="en-US" sz="1800" dirty="0" err="1"/>
              <a:t>болон</a:t>
            </a:r>
            <a:r>
              <a:rPr lang="en-US" sz="1800" dirty="0"/>
              <a:t> </a:t>
            </a:r>
            <a:r>
              <a:rPr lang="en-US" sz="1800" dirty="0" err="1"/>
              <a:t>хажуугийн</a:t>
            </a:r>
            <a:r>
              <a:rPr lang="en-US" sz="1800" dirty="0"/>
              <a:t> </a:t>
            </a:r>
            <a:r>
              <a:rPr lang="en-US" sz="1800" dirty="0" err="1" smtClean="0"/>
              <a:t>бараа</a:t>
            </a:r>
            <a:r>
              <a:rPr lang="en-US" sz="1800" dirty="0" smtClean="0"/>
              <a:t> </a:t>
            </a:r>
            <a:r>
              <a:rPr lang="en-US" sz="1800" dirty="0" err="1" smtClean="0"/>
              <a:t>эргэлтийг</a:t>
            </a:r>
            <a:r>
              <a:rPr lang="en-US" sz="1800" dirty="0" smtClean="0"/>
              <a:t> </a:t>
            </a:r>
            <a:r>
              <a:rPr lang="en-US" sz="1800" dirty="0" err="1"/>
              <a:t>тодорхойлоход</a:t>
            </a:r>
            <a:r>
              <a:rPr lang="en-US" sz="1800" dirty="0"/>
              <a:t> </a:t>
            </a:r>
            <a:r>
              <a:rPr lang="en-US" sz="1800" dirty="0" err="1"/>
              <a:t>тооцогддоггүй</a:t>
            </a:r>
            <a:r>
              <a:rPr lang="mn-MN" sz="1800" dirty="0" smtClean="0"/>
              <a:t>.</a:t>
            </a:r>
            <a:endParaRPr lang="en-US" sz="1800" dirty="0" smtClean="0"/>
          </a:p>
          <a:p>
            <a:pPr marL="285750" lvl="0" indent="-285750">
              <a:buFont typeface="Arial" panose="020B0604020202020204" pitchFamily="34" charset="0"/>
              <a:buChar char="•"/>
            </a:pPr>
            <a:endParaRPr lang="en-US" sz="1800" dirty="0"/>
          </a:p>
          <a:p>
            <a:pPr marL="285750" lvl="0" indent="-285750">
              <a:buFont typeface="Arial" panose="020B0604020202020204" pitchFamily="34" charset="0"/>
              <a:buChar char="•"/>
            </a:pPr>
            <a:r>
              <a:rPr lang="en-US" sz="1800" dirty="0" err="1"/>
              <a:t>Хүндэт</a:t>
            </a:r>
            <a:r>
              <a:rPr lang="en-US" sz="1800" dirty="0"/>
              <a:t> </a:t>
            </a:r>
            <a:r>
              <a:rPr lang="en-US" sz="1800" dirty="0" err="1"/>
              <a:t>зэрэглэлтэй</a:t>
            </a:r>
            <a:r>
              <a:rPr lang="mn-MN" sz="1800" dirty="0"/>
              <a:t>  </a:t>
            </a:r>
            <a:r>
              <a:rPr lang="en-US" sz="1800" dirty="0" err="1"/>
              <a:t>дистрибьютерийн</a:t>
            </a:r>
            <a:r>
              <a:rPr lang="mn-MN" sz="1800" dirty="0"/>
              <a:t>  8 </a:t>
            </a:r>
            <a:r>
              <a:rPr lang="en-US" sz="1800" dirty="0" err="1" smtClean="0"/>
              <a:t>одн</a:t>
            </a:r>
            <a:r>
              <a:rPr lang="mn-MN" sz="1800" dirty="0" smtClean="0"/>
              <a:t>ы  </a:t>
            </a:r>
            <a:r>
              <a:rPr lang="en-US" sz="1800" dirty="0" err="1"/>
              <a:t>мөчир</a:t>
            </a:r>
            <a:r>
              <a:rPr lang="en-US" sz="1800" dirty="0"/>
              <a:t> </a:t>
            </a:r>
            <a:r>
              <a:rPr lang="en-US" sz="1800" dirty="0" err="1"/>
              <a:t>тус</a:t>
            </a:r>
            <a:r>
              <a:rPr lang="en-US" sz="1800" dirty="0"/>
              <a:t> </a:t>
            </a:r>
            <a:r>
              <a:rPr lang="en-US" sz="1800" dirty="0" err="1"/>
              <a:t>бүрийн</a:t>
            </a:r>
            <a:r>
              <a:rPr lang="en-US" sz="1800" dirty="0"/>
              <a:t> </a:t>
            </a:r>
            <a:r>
              <a:rPr lang="en-US" sz="1800" dirty="0" err="1"/>
              <a:t>бараа</a:t>
            </a:r>
            <a:r>
              <a:rPr lang="en-US" sz="1800" dirty="0"/>
              <a:t>  </a:t>
            </a:r>
            <a:r>
              <a:rPr lang="en-US" sz="1800" dirty="0" err="1"/>
              <a:t>борлуулалтыг</a:t>
            </a:r>
            <a:r>
              <a:rPr lang="mn-MN" sz="1800" dirty="0"/>
              <a:t>  </a:t>
            </a:r>
            <a:r>
              <a:rPr lang="en-US" sz="1800" dirty="0" err="1"/>
              <a:t>эхний</a:t>
            </a:r>
            <a:r>
              <a:rPr lang="mn-MN" sz="1800" dirty="0"/>
              <a:t>  1 </a:t>
            </a:r>
            <a:r>
              <a:rPr lang="en-US" sz="1800" dirty="0" err="1"/>
              <a:t>жилд</a:t>
            </a:r>
            <a:r>
              <a:rPr lang="en-US" sz="1800" dirty="0"/>
              <a:t> 3000PV</a:t>
            </a:r>
            <a:r>
              <a:rPr lang="mn-MN" sz="1800" dirty="0"/>
              <a:t>-ээр  </a:t>
            </a:r>
            <a:r>
              <a:rPr lang="en-US" sz="1800" dirty="0" err="1"/>
              <a:t>бодож</a:t>
            </a:r>
            <a:r>
              <a:rPr lang="en-US" sz="1800" dirty="0"/>
              <a:t> </a:t>
            </a:r>
            <a:r>
              <a:rPr lang="en-US" sz="1800" dirty="0" err="1"/>
              <a:t>хөнгөлөлт</a:t>
            </a:r>
            <a:r>
              <a:rPr lang="en-US" sz="1800" dirty="0"/>
              <a:t> </a:t>
            </a:r>
            <a:r>
              <a:rPr lang="en-US" sz="1800" dirty="0" err="1"/>
              <a:t>үзүүлнэ</a:t>
            </a:r>
            <a:r>
              <a:rPr lang="mn-MN" sz="1800" b="1" dirty="0"/>
              <a:t>. </a:t>
            </a:r>
            <a:endParaRPr lang="en-US" sz="1800" dirty="0"/>
          </a:p>
        </p:txBody>
      </p:sp>
      <p:sp>
        <p:nvSpPr>
          <p:cNvPr id="4" name="TextBox 3"/>
          <p:cNvSpPr txBox="1"/>
          <p:nvPr/>
        </p:nvSpPr>
        <p:spPr>
          <a:xfrm>
            <a:off x="457202" y="9650100"/>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31</a:t>
            </a:r>
            <a:endParaRPr lang="en-US" altLang="zh-CN" sz="1100" dirty="0">
              <a:solidFill>
                <a:srgbClr val="000000"/>
              </a:solidFill>
              <a:latin typeface="A_Bookvarnaja" pitchFamily="18" charset="0"/>
              <a:cs typeface="A_Bookvarnaja" pitchFamily="18" charset="0"/>
            </a:endParaRPr>
          </a:p>
        </p:txBody>
      </p:sp>
      <p:sp>
        <p:nvSpPr>
          <p:cNvPr id="5" name="TextBox 1"/>
          <p:cNvSpPr txBox="1"/>
          <p:nvPr/>
        </p:nvSpPr>
        <p:spPr>
          <a:xfrm>
            <a:off x="14478001"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32</a:t>
            </a:r>
            <a:endParaRPr lang="en-US" altLang="zh-CN" sz="1100" dirty="0">
              <a:solidFill>
                <a:srgbClr val="000000"/>
              </a:solidFill>
              <a:latin typeface="A_Bookvarnaja" pitchFamily="18" charset="0"/>
              <a:cs typeface="A_Bookvarnaja" pitchFamily="18" charset="0"/>
            </a:endParaRPr>
          </a:p>
        </p:txBody>
      </p:sp>
    </p:spTree>
    <p:extLst>
      <p:ext uri="{BB962C8B-B14F-4D97-AF65-F5344CB8AC3E}">
        <p14:creationId xmlns:p14="http://schemas.microsoft.com/office/powerpoint/2010/main" val="238380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9562309"/>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15</a:t>
            </a:r>
            <a:endParaRPr lang="en-US" altLang="zh-CN" sz="1100" dirty="0">
              <a:solidFill>
                <a:srgbClr val="000000"/>
              </a:solidFill>
              <a:latin typeface="A_Bookvarnaja" pitchFamily="18" charset="0"/>
              <a:cs typeface="A_Bookvarnaja" pitchFamily="18" charset="0"/>
            </a:endParaRPr>
          </a:p>
        </p:txBody>
      </p:sp>
      <p:sp>
        <p:nvSpPr>
          <p:cNvPr id="6" name="TextBox 1"/>
          <p:cNvSpPr txBox="1"/>
          <p:nvPr/>
        </p:nvSpPr>
        <p:spPr>
          <a:xfrm>
            <a:off x="14566900" y="9562309"/>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16</a:t>
            </a:r>
            <a:endParaRPr lang="en-US" altLang="zh-CN" sz="1100" dirty="0">
              <a:solidFill>
                <a:srgbClr val="000000"/>
              </a:solidFill>
              <a:latin typeface="A_Bookvarnaja" pitchFamily="18" charset="0"/>
              <a:cs typeface="A_Bookvarnaja" pitchFamily="18" charset="0"/>
            </a:endParaRPr>
          </a:p>
        </p:txBody>
      </p:sp>
      <p:sp>
        <p:nvSpPr>
          <p:cNvPr id="7" name="TextBox 1"/>
          <p:cNvSpPr txBox="1"/>
          <p:nvPr/>
        </p:nvSpPr>
        <p:spPr>
          <a:xfrm>
            <a:off x="927896" y="1535906"/>
            <a:ext cx="5976937" cy="7155802"/>
          </a:xfrm>
          <a:prstGeom prst="rect">
            <a:avLst/>
          </a:prstGeom>
          <a:noFill/>
        </p:spPr>
        <p:txBody>
          <a:bodyPr wrap="square" lIns="0" tIns="0" rIns="0" bIns="45717" rtlCol="0">
            <a:spAutoFit/>
          </a:bodyPr>
          <a:lstStyle/>
          <a:p>
            <a:pPr marL="342876" indent="-342876">
              <a:buFont typeface="+mj-lt"/>
              <a:buAutoNum type="arabicPeriod" startAt="11"/>
            </a:pPr>
            <a:r>
              <a:rPr lang="mn-MN" sz="1400" b="1" dirty="0"/>
              <a:t>Картын урамшуулал: </a:t>
            </a:r>
            <a:r>
              <a:rPr lang="mn-MN" sz="1400" dirty="0"/>
              <a:t>Хүрэл, Мөнгөн, Алтан, Цагаан Алтан картыг хэр зэрэг олон дистр-үүд худалдан авснаас шалтгаалсан борлуулалтыг хэлнэ. Картаар бүтээгдэхүүн </a:t>
            </a:r>
            <a:r>
              <a:rPr lang="mn-MN" sz="1400" dirty="0" smtClean="0"/>
              <a:t>багцална.</a:t>
            </a:r>
          </a:p>
          <a:p>
            <a:pPr marL="342876" indent="-342876">
              <a:buFont typeface="+mj-lt"/>
              <a:buAutoNum type="arabicPeriod" startAt="11"/>
            </a:pPr>
            <a:endParaRPr lang="en-US" sz="1400" dirty="0"/>
          </a:p>
          <a:p>
            <a:pPr marL="342876" indent="-342876">
              <a:buFont typeface="+mj-lt"/>
              <a:buAutoNum type="arabicPeriod" startAt="11"/>
            </a:pPr>
            <a:r>
              <a:rPr lang="mn-MN" sz="1400" b="1" dirty="0"/>
              <a:t>Жижиглэнгийн</a:t>
            </a:r>
            <a:r>
              <a:rPr lang="en-US" sz="1400" b="1" dirty="0"/>
              <a:t> </a:t>
            </a:r>
            <a:r>
              <a:rPr lang="mn-MN" sz="1400" b="1" dirty="0"/>
              <a:t>борлуулалт: </a:t>
            </a:r>
            <a:r>
              <a:rPr lang="mn-MN" sz="1400" dirty="0"/>
              <a:t>Борлуулалтыг өргөжүүлэх хэсэгт хамаарагдахгүй борлуулалтыг хэлнэ</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Хувийн борлуулалт </a:t>
            </a:r>
            <a:r>
              <a:rPr lang="en-US" sz="1400" b="1" dirty="0"/>
              <a:t>PPV</a:t>
            </a:r>
            <a:r>
              <a:rPr lang="mn-MN" sz="1400" b="1" dirty="0"/>
              <a:t>:</a:t>
            </a:r>
            <a:r>
              <a:rPr lang="en-US" sz="1400" b="1" dirty="0"/>
              <a:t> </a:t>
            </a:r>
            <a:r>
              <a:rPr lang="mn-MN" sz="1400" dirty="0"/>
              <a:t>Өөрийн хувийн</a:t>
            </a:r>
            <a:r>
              <a:rPr lang="en-US" sz="1400" dirty="0"/>
              <a:t> ID</a:t>
            </a:r>
            <a:r>
              <a:rPr lang="mn-MN" sz="1400" dirty="0"/>
              <a:t> дугаар дээр тайлангийн 7 хоног буюу сарын хугацаанд од зэрэглэлдээ таарсан </a:t>
            </a:r>
            <a:r>
              <a:rPr lang="en-US" sz="1400" dirty="0"/>
              <a:t>PV</a:t>
            </a:r>
            <a:r>
              <a:rPr lang="mn-MN" sz="1400" dirty="0"/>
              <a:t>хийхийг хэлнэ</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Багийн нийт борлуулалт </a:t>
            </a:r>
            <a:r>
              <a:rPr lang="en-US" sz="1400" b="1" dirty="0"/>
              <a:t> Total Network  PV/TNPV</a:t>
            </a:r>
            <a:r>
              <a:rPr lang="mn-MN" sz="1400" b="1" dirty="0"/>
              <a:t>:</a:t>
            </a:r>
            <a:r>
              <a:rPr lang="en-US" sz="1400" b="1" dirty="0"/>
              <a:t> </a:t>
            </a:r>
            <a:r>
              <a:rPr lang="mn-MN" sz="1400" b="1" dirty="0"/>
              <a:t> </a:t>
            </a:r>
            <a:r>
              <a:rPr lang="mn-MN" sz="1400" dirty="0"/>
              <a:t>Багийн бүх дистрибьютерүүдийн хувийн болон борлуулалтыг өргөжүүлэх бараа эргэлтийн тайлангийн сард хийх нийлбэрийг хэлнэ</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Хажуугийн бараа эргэлт</a:t>
            </a:r>
            <a:r>
              <a:rPr lang="en-US" sz="1400" b="1" dirty="0"/>
              <a:t> </a:t>
            </a:r>
            <a:r>
              <a:rPr lang="mn-MN" sz="1400" b="1" dirty="0"/>
              <a:t> </a:t>
            </a:r>
            <a:r>
              <a:rPr lang="en-US" sz="1400" b="1" dirty="0"/>
              <a:t>Group PV/GPV</a:t>
            </a:r>
            <a:r>
              <a:rPr lang="mn-MN" sz="1400" b="1" dirty="0"/>
              <a:t>:</a:t>
            </a:r>
            <a:r>
              <a:rPr lang="en-US" sz="1400" b="1" dirty="0"/>
              <a:t> </a:t>
            </a:r>
            <a:r>
              <a:rPr lang="mn-MN" sz="1400" dirty="0" smtClean="0"/>
              <a:t>Өөртэй </a:t>
            </a:r>
            <a:r>
              <a:rPr lang="mn-MN" sz="1400" dirty="0"/>
              <a:t>нь ижил </a:t>
            </a:r>
            <a:r>
              <a:rPr lang="mn-MN" sz="1400" dirty="0" smtClean="0"/>
              <a:t>зэрэгтэйгээс </a:t>
            </a:r>
            <a:r>
              <a:rPr lang="mn-MN" sz="1400" dirty="0"/>
              <a:t>бусад багийн бүх дистрибьютерүүдийн худалдан борлуулалтын нийлбэрийг </a:t>
            </a:r>
            <a:r>
              <a:rPr lang="mn-MN" sz="1400" dirty="0" smtClean="0"/>
              <a:t>хэлнэ</a:t>
            </a:r>
            <a:r>
              <a:rPr lang="en-US"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Хувийн нийт борлуулалт</a:t>
            </a:r>
            <a:r>
              <a:rPr lang="en-US" sz="1400" b="1" dirty="0"/>
              <a:t> </a:t>
            </a:r>
            <a:r>
              <a:rPr lang="mn-MN" sz="1400" b="1" dirty="0"/>
              <a:t> </a:t>
            </a:r>
            <a:r>
              <a:rPr lang="en-US" sz="1400" b="1" dirty="0"/>
              <a:t>Accumulative Personal PV/APPV</a:t>
            </a:r>
            <a:r>
              <a:rPr lang="mn-MN" sz="1400" b="1" dirty="0"/>
              <a:t>: </a:t>
            </a:r>
            <a:r>
              <a:rPr lang="mn-MN" sz="1400" dirty="0"/>
              <a:t>Компанитай гэрээ хийсэн цагаас хойш хувийн </a:t>
            </a:r>
            <a:r>
              <a:rPr lang="en-US" sz="1400" dirty="0"/>
              <a:t>ID </a:t>
            </a:r>
            <a:r>
              <a:rPr lang="mn-MN" sz="1400" dirty="0"/>
              <a:t>дугаар дээр хийсэн бүх худалдан борлуулалтын нийлбэрийг хэлнэ</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Багийн нийт борлуулалтын хуримтлал </a:t>
            </a:r>
            <a:r>
              <a:rPr lang="en-US" sz="1400" b="1" dirty="0"/>
              <a:t>Accumulated Total network PV/ATNPV</a:t>
            </a:r>
            <a:r>
              <a:rPr lang="mn-MN" sz="1400" b="1" dirty="0"/>
              <a:t>: </a:t>
            </a:r>
            <a:r>
              <a:rPr lang="mn-MN" sz="1400" b="1" dirty="0" smtClean="0"/>
              <a:t> </a:t>
            </a:r>
            <a:r>
              <a:rPr lang="mn-MN" sz="1400" dirty="0" smtClean="0"/>
              <a:t>Компанитай </a:t>
            </a:r>
            <a:r>
              <a:rPr lang="mn-MN" sz="1400" dirty="0"/>
              <a:t>гэрээ хийсэн цагаас хойш дист-ийн хувийн </a:t>
            </a:r>
            <a:r>
              <a:rPr lang="en-US" sz="1400" dirty="0"/>
              <a:t>ID </a:t>
            </a:r>
            <a:r>
              <a:rPr lang="mn-MN" sz="1400" dirty="0"/>
              <a:t>дугаар дээр хийсэн бүх худалдан борлуулалтын хуримтлал болон түүнд хамаарагдах бүх дист-рүүдийн хуримтлалыг хэлнэ</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Тайлангийн сар: </a:t>
            </a:r>
            <a:r>
              <a:rPr lang="mn-MN" sz="1400" dirty="0"/>
              <a:t>Тяньши компанид сар бүрийн 27-ноос дараа сарын </a:t>
            </a:r>
            <a:r>
              <a:rPr lang="mn-MN" sz="1400" dirty="0" smtClean="0"/>
              <a:t>26-ний </a:t>
            </a:r>
            <a:r>
              <a:rPr lang="mn-MN" sz="1400" dirty="0"/>
              <a:t>өдрийг тайлангийн нэг сар гэж тооцдог</a:t>
            </a:r>
            <a:r>
              <a:rPr lang="mn-MN" sz="1400" dirty="0" smtClean="0"/>
              <a:t>.</a:t>
            </a:r>
          </a:p>
          <a:p>
            <a:pPr marL="342876" indent="-342876">
              <a:buFont typeface="+mj-lt"/>
              <a:buAutoNum type="arabicPeriod" startAt="11"/>
            </a:pPr>
            <a:endParaRPr lang="en-US" sz="1400" dirty="0"/>
          </a:p>
          <a:p>
            <a:pPr marL="342876" indent="-342876">
              <a:buFont typeface="+mj-lt"/>
              <a:buAutoNum type="arabicPeriod" startAt="11"/>
            </a:pPr>
            <a:r>
              <a:rPr lang="mn-MN" sz="1400" b="1" dirty="0"/>
              <a:t>Тайлангийн долоо хоног: </a:t>
            </a:r>
            <a:r>
              <a:rPr lang="mn-MN" sz="1400" dirty="0"/>
              <a:t>Орон нутгийн цагаар 24:00 цагаас сар бүрийн 5,12,19,26-нийг долоо хоногийн бараа борлуулалтын төгсгөлийн хугацаа гэж тооцно. </a:t>
            </a:r>
            <a:endParaRPr lang="en-US" sz="1400" dirty="0"/>
          </a:p>
        </p:txBody>
      </p:sp>
      <p:sp>
        <p:nvSpPr>
          <p:cNvPr id="8" name="TextBox 1"/>
          <p:cNvSpPr txBox="1"/>
          <p:nvPr/>
        </p:nvSpPr>
        <p:spPr>
          <a:xfrm>
            <a:off x="8471696" y="1535906"/>
            <a:ext cx="5761037" cy="6940358"/>
          </a:xfrm>
          <a:prstGeom prst="rect">
            <a:avLst/>
          </a:prstGeom>
          <a:noFill/>
        </p:spPr>
        <p:txBody>
          <a:bodyPr wrap="square" lIns="0" tIns="0" rIns="0" bIns="45717" rtlCol="0">
            <a:spAutoFit/>
          </a:bodyPr>
          <a:lstStyle/>
          <a:p>
            <a:pPr marL="342876" indent="-342876">
              <a:buFont typeface="+mj-lt"/>
              <a:buAutoNum type="arabicPeriod" startAt="20"/>
            </a:pPr>
            <a:r>
              <a:rPr lang="mn-MN" sz="1400" b="1" dirty="0"/>
              <a:t>Заавал худалдаж авах хэмжээ: </a:t>
            </a:r>
            <a:r>
              <a:rPr lang="mn-MN" sz="1400" dirty="0"/>
              <a:t>5* одоос дээш одтой дист-үүд Маркетинг төлөвлөгөөнд заасны дагуу од, зэрэглэлдээ тохирох доод хэмжээний борлуулалтыг өөрийнхөө </a:t>
            </a:r>
            <a:r>
              <a:rPr lang="en-US" sz="1400" dirty="0"/>
              <a:t>ID </a:t>
            </a:r>
            <a:r>
              <a:rPr lang="mn-MN" sz="1400" dirty="0"/>
              <a:t>дугаар дээр хийхийг хэлнэ</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a:t>Өргөжүүлэлт буюу өсөлтийн хэмжээ</a:t>
            </a:r>
            <a:r>
              <a:rPr lang="mn-MN" sz="1400" dirty="0"/>
              <a:t>: “Хүрэл карт”, “Мөнгөн карт”, “Алтан карт”, “Цагаан алтан карт”-ын эзэн </a:t>
            </a:r>
            <a:endParaRPr lang="mn-MN" sz="1400" dirty="0" smtClean="0"/>
          </a:p>
          <a:p>
            <a:pPr marL="342876" indent="-342876">
              <a:buFont typeface="+mj-lt"/>
              <a:buAutoNum type="arabicPeriod" startAt="20"/>
            </a:pPr>
            <a:endParaRPr lang="mn-MN" sz="1400" dirty="0"/>
          </a:p>
          <a:p>
            <a:pPr marL="342876" indent="-342876">
              <a:buFont typeface="+mj-lt"/>
              <a:buAutoNum type="arabicPeriod" startAt="20"/>
            </a:pPr>
            <a:r>
              <a:rPr lang="mn-MN" sz="1400" b="1" dirty="0"/>
              <a:t>Багийн худалдан авалтын хэмжээ: </a:t>
            </a:r>
            <a:r>
              <a:rPr lang="mn-MN" sz="1400" dirty="0"/>
              <a:t>“Хүрэл карт”, “Мөнгөн карт”, “Алтан карт”, “Цагаан алтан карт” эзэмшигчийн худалдан авсан багцаас гадна бусад бүх бүтээгдэхүүнийг худалдан авахыг хэлнэ</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a:t>Хэрэглэгч /Клиент/: </a:t>
            </a:r>
            <a:r>
              <a:rPr lang="mn-MN" sz="1400" dirty="0"/>
              <a:t>Хувь хүн болон хуулийн этгээд нь “Тяньши”-гийн дистр-ээс Тяньшигийн бүтээгдэхүүнийг хэрэглэх зорилгоор худалдан авч болно. Хэрэглэгч нь өөрийн гэсэн баг командыг бүрдүүлж </a:t>
            </a:r>
            <a:r>
              <a:rPr lang="mn-MN" sz="1400" dirty="0" smtClean="0"/>
              <a:t>чадахгүй </a:t>
            </a:r>
            <a:r>
              <a:rPr lang="mn-MN" sz="1400" dirty="0"/>
              <a:t>ба хөнгөлөлт эдлэх боломжгүй, хүрэл карт, Мөнгөн карт, Алтан карт, Цагаан алтан картыг худалдан авах эрхгүй</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smtClean="0"/>
              <a:t>Дистрибьютерийн </a:t>
            </a:r>
            <a:r>
              <a:rPr lang="mn-MN" sz="1400" b="1" dirty="0"/>
              <a:t>үнэ: </a:t>
            </a:r>
            <a:r>
              <a:rPr lang="mn-MN" sz="1400" dirty="0"/>
              <a:t>тяньши компаниас тогтоосон </a:t>
            </a:r>
            <a:r>
              <a:rPr lang="mn-MN" sz="1400" dirty="0" smtClean="0"/>
              <a:t>бүтээгдэхүүний </a:t>
            </a:r>
            <a:r>
              <a:rPr lang="mn-MN" sz="1400" dirty="0"/>
              <a:t>үнийг дистрибьютерийн үнэ гэж нэрлэдэг</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a:t>Дистрибьютерийн баг команд: </a:t>
            </a:r>
            <a:r>
              <a:rPr lang="mn-MN" sz="1400" dirty="0"/>
              <a:t>Дист-рийн өөрийн хувийн бараа эргэлт ороод баг командын нийт бараа эргэлтийг хэлнэ</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a:t>Хөнгөлөлт: </a:t>
            </a:r>
            <a:r>
              <a:rPr lang="mn-MN" sz="1400" dirty="0"/>
              <a:t>Дистр хүний худалдан авч байгаа бараа бүтээгдэхүүний хэмжээнээс маркетинг төлөвлөгөөний дагуу хөнгөлөлт үзүүлэхийг хэлнэ</a:t>
            </a:r>
            <a:r>
              <a:rPr lang="mn-MN" sz="1400" dirty="0" smtClean="0"/>
              <a:t>.</a:t>
            </a:r>
          </a:p>
          <a:p>
            <a:pPr marL="342876" indent="-342876">
              <a:buFont typeface="+mj-lt"/>
              <a:buAutoNum type="arabicPeriod" startAt="20"/>
            </a:pPr>
            <a:endParaRPr lang="en-US" sz="1400" dirty="0"/>
          </a:p>
          <a:p>
            <a:pPr marL="342876" indent="-342876">
              <a:buFont typeface="+mj-lt"/>
              <a:buAutoNum type="arabicPeriod" startAt="20"/>
            </a:pPr>
            <a:r>
              <a:rPr lang="mn-MN" sz="1400" b="1" dirty="0"/>
              <a:t>Дистрибьютерийн гэрээ хэлцлийг сунгах дүрэм: </a:t>
            </a:r>
            <a:r>
              <a:rPr lang="mn-MN" sz="1400" dirty="0"/>
              <a:t>Дист-рийн гэрээ хэлцэл нь гэрээ хийснээс хойш 12 сарын турш хүчинтэй байна. Биелэгдэх нөхцөл нь 12 сарын дотор та дурын бүтээгдэхүүнийг өөрийн </a:t>
            </a:r>
            <a:r>
              <a:rPr lang="en-US" sz="1400" dirty="0"/>
              <a:t>ID </a:t>
            </a:r>
            <a:r>
              <a:rPr lang="en-US" sz="1400" dirty="0" err="1"/>
              <a:t>дугаар</a:t>
            </a:r>
            <a:r>
              <a:rPr lang="en-US" sz="1400" dirty="0"/>
              <a:t> </a:t>
            </a:r>
            <a:r>
              <a:rPr lang="en-US" sz="1400" dirty="0" err="1"/>
              <a:t>дээр</a:t>
            </a:r>
            <a:r>
              <a:rPr lang="en-US" sz="1400" dirty="0"/>
              <a:t> </a:t>
            </a:r>
            <a:r>
              <a:rPr lang="en-US" sz="1400" dirty="0" err="1"/>
              <a:t>худалдан</a:t>
            </a:r>
            <a:r>
              <a:rPr lang="en-US" sz="1400" dirty="0"/>
              <a:t> </a:t>
            </a:r>
            <a:r>
              <a:rPr lang="en-US" sz="1400" dirty="0" err="1"/>
              <a:t>авсан</a:t>
            </a:r>
            <a:r>
              <a:rPr lang="en-US" sz="1400" dirty="0"/>
              <a:t> </a:t>
            </a:r>
            <a:r>
              <a:rPr lang="en-US" sz="1400" dirty="0" err="1"/>
              <a:t>байх</a:t>
            </a:r>
            <a:r>
              <a:rPr lang="en-US" sz="1400" dirty="0"/>
              <a:t> </a:t>
            </a:r>
            <a:r>
              <a:rPr lang="en-US" sz="1400" dirty="0" err="1"/>
              <a:t>ёстой</a:t>
            </a:r>
            <a:r>
              <a:rPr lang="en-US" sz="1400" dirty="0"/>
              <a:t>. </a:t>
            </a:r>
            <a:r>
              <a:rPr lang="mn-MN" sz="1400" dirty="0"/>
              <a:t>Заавал хийх худалдан авалт нь гэрээ хэлцлийн хугацаа дуусахаас өмнө заавал хийгдсэн байх ёстой.</a:t>
            </a:r>
            <a:endParaRPr lang="en-US" sz="1400" dirty="0"/>
          </a:p>
        </p:txBody>
      </p:sp>
    </p:spTree>
    <p:extLst>
      <p:ext uri="{BB962C8B-B14F-4D97-AF65-F5344CB8AC3E}">
        <p14:creationId xmlns:p14="http://schemas.microsoft.com/office/powerpoint/2010/main" val="3322445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p:cNvGraphicFramePr>
            <a:graphicFrameLocks noChangeAspect="1"/>
          </p:cNvGraphicFramePr>
          <p:nvPr>
            <p:extLst>
              <p:ext uri="{D42A27DB-BD31-4B8C-83A1-F6EECF244321}">
                <p14:modId xmlns:p14="http://schemas.microsoft.com/office/powerpoint/2010/main" val="308215737"/>
              </p:ext>
            </p:extLst>
          </p:nvPr>
        </p:nvGraphicFramePr>
        <p:xfrm>
          <a:off x="3060858" y="2521008"/>
          <a:ext cx="3870325" cy="1076325"/>
        </p:xfrm>
        <a:graphic>
          <a:graphicData uri="http://schemas.openxmlformats.org/presentationml/2006/ole">
            <mc:AlternateContent xmlns:mc="http://schemas.openxmlformats.org/markup-compatibility/2006">
              <mc:Choice xmlns:v="urn:schemas-microsoft-com:vml" Requires="v">
                <p:oleObj spid="_x0000_s2065" name="Image" r:id="rId3" imgW="3870720" imgH="1075680" progId="Photoshop.Image.13">
                  <p:embed/>
                </p:oleObj>
              </mc:Choice>
              <mc:Fallback>
                <p:oleObj name="Image" r:id="rId3" imgW="3870720" imgH="1075680" progId="Photoshop.Image.13">
                  <p:embed/>
                  <p:pic>
                    <p:nvPicPr>
                      <p:cNvPr id="0" name=""/>
                      <p:cNvPicPr/>
                      <p:nvPr/>
                    </p:nvPicPr>
                    <p:blipFill>
                      <a:blip r:embed="rId4"/>
                      <a:stretch>
                        <a:fillRect/>
                      </a:stretch>
                    </p:blipFill>
                    <p:spPr>
                      <a:xfrm>
                        <a:off x="3060858" y="2521008"/>
                        <a:ext cx="3870325" cy="107632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10890386"/>
              </p:ext>
            </p:extLst>
          </p:nvPr>
        </p:nvGraphicFramePr>
        <p:xfrm>
          <a:off x="7729378" y="1206502"/>
          <a:ext cx="6824823" cy="6177157"/>
        </p:xfrm>
        <a:graphic>
          <a:graphicData uri="http://schemas.openxmlformats.org/presentationml/2006/ole">
            <mc:AlternateContent xmlns:mc="http://schemas.openxmlformats.org/markup-compatibility/2006">
              <mc:Choice xmlns:v="urn:schemas-microsoft-com:vml" Requires="v">
                <p:oleObj spid="_x0000_s2066" name="Image" r:id="rId5" imgW="5788080" imgH="5239440" progId="Photoshop.Image.13">
                  <p:embed/>
                </p:oleObj>
              </mc:Choice>
              <mc:Fallback>
                <p:oleObj name="Image" r:id="rId5" imgW="5788080" imgH="5239440" progId="Photoshop.Image.13">
                  <p:embed/>
                  <p:pic>
                    <p:nvPicPr>
                      <p:cNvPr id="0" name=""/>
                      <p:cNvPicPr/>
                      <p:nvPr/>
                    </p:nvPicPr>
                    <p:blipFill>
                      <a:blip r:embed="rId6"/>
                      <a:stretch>
                        <a:fillRect/>
                      </a:stretch>
                    </p:blipFill>
                    <p:spPr>
                      <a:xfrm>
                        <a:off x="7729378" y="1206502"/>
                        <a:ext cx="6824823" cy="6177157"/>
                      </a:xfrm>
                      <a:prstGeom prst="rect">
                        <a:avLst/>
                      </a:prstGeom>
                    </p:spPr>
                  </p:pic>
                </p:oleObj>
              </mc:Fallback>
            </mc:AlternateContent>
          </a:graphicData>
        </a:graphic>
      </p:graphicFrame>
      <p:sp>
        <p:nvSpPr>
          <p:cNvPr id="5" name="TextBox 4"/>
          <p:cNvSpPr txBox="1"/>
          <p:nvPr/>
        </p:nvSpPr>
        <p:spPr>
          <a:xfrm>
            <a:off x="457199" y="9562309"/>
            <a:ext cx="78548"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17</a:t>
            </a:r>
            <a:endParaRPr lang="en-US" altLang="zh-CN" sz="1100" dirty="0">
              <a:solidFill>
                <a:srgbClr val="000000"/>
              </a:solidFill>
              <a:latin typeface="A_Bookvarnaja" pitchFamily="18" charset="0"/>
              <a:cs typeface="A_Bookvarnaja" pitchFamily="18" charset="0"/>
            </a:endParaRPr>
          </a:p>
        </p:txBody>
      </p:sp>
      <p:sp>
        <p:nvSpPr>
          <p:cNvPr id="6" name="TextBox 1"/>
          <p:cNvSpPr txBox="1"/>
          <p:nvPr/>
        </p:nvSpPr>
        <p:spPr>
          <a:xfrm>
            <a:off x="14554201" y="9562309"/>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18</a:t>
            </a:r>
            <a:endParaRPr lang="en-US" altLang="zh-CN" sz="1100" dirty="0">
              <a:solidFill>
                <a:srgbClr val="000000"/>
              </a:solidFill>
              <a:latin typeface="A_Bookvarnaja" pitchFamily="18" charset="0"/>
              <a:cs typeface="A_Bookvarnaja" pitchFamily="18" charset="0"/>
            </a:endParaRPr>
          </a:p>
        </p:txBody>
      </p:sp>
      <p:sp>
        <p:nvSpPr>
          <p:cNvPr id="7" name="TextBox 1"/>
          <p:cNvSpPr txBox="1"/>
          <p:nvPr/>
        </p:nvSpPr>
        <p:spPr>
          <a:xfrm>
            <a:off x="1954812" y="1206502"/>
            <a:ext cx="3248390" cy="328292"/>
          </a:xfrm>
          <a:prstGeom prst="rect">
            <a:avLst/>
          </a:prstGeom>
          <a:noFill/>
        </p:spPr>
        <p:txBody>
          <a:bodyPr wrap="none" lIns="0" tIns="0" rIns="0" bIns="45717" rtlCol="0">
            <a:spAutoFit/>
          </a:bodyPr>
          <a:lstStyle/>
          <a:p>
            <a:pPr>
              <a:lnSpc>
                <a:spcPts val="2200"/>
              </a:lnSpc>
            </a:pPr>
            <a:r>
              <a:rPr lang="en-US" altLang="zh-CN" sz="1800" dirty="0">
                <a:solidFill>
                  <a:schemeClr val="accent6">
                    <a:lumMod val="75000"/>
                  </a:schemeClr>
                </a:solidFill>
                <a:latin typeface="Franklin Gothic Demi" pitchFamily="18" charset="0"/>
                <a:cs typeface="Franklin Gothic Demi" pitchFamily="18" charset="0"/>
              </a:rPr>
              <a:t>2.</a:t>
            </a:r>
            <a:r>
              <a:rPr lang="mn-MN" altLang="zh-CN" sz="1800" dirty="0">
                <a:solidFill>
                  <a:schemeClr val="accent6">
                    <a:lumMod val="75000"/>
                  </a:schemeClr>
                </a:solidFill>
                <a:latin typeface="Times New Roman" pitchFamily="18" charset="0"/>
                <a:cs typeface="Times New Roman" pitchFamily="18" charset="0"/>
              </a:rPr>
              <a:t> </a:t>
            </a:r>
            <a:r>
              <a:rPr lang="mn-MN" sz="1800" b="1" dirty="0" smtClean="0">
                <a:solidFill>
                  <a:schemeClr val="accent6">
                    <a:lumMod val="75000"/>
                  </a:schemeClr>
                </a:solidFill>
              </a:rPr>
              <a:t>ОД ЗЭРЭГ АХИУЛАХ ЭРХ ҮҮРЭГ</a:t>
            </a:r>
            <a:endParaRPr lang="en-US" altLang="zh-CN" sz="1800" dirty="0">
              <a:solidFill>
                <a:schemeClr val="accent6">
                  <a:lumMod val="75000"/>
                </a:schemeClr>
              </a:solidFill>
              <a:latin typeface="Franklin Gothic Demi" pitchFamily="18" charset="0"/>
              <a:cs typeface="Franklin Gothic Demi" pitchFamily="18" charset="0"/>
            </a:endParaRPr>
          </a:p>
        </p:txBody>
      </p:sp>
      <p:sp>
        <p:nvSpPr>
          <p:cNvPr id="8" name="TextBox 1"/>
          <p:cNvSpPr txBox="1"/>
          <p:nvPr/>
        </p:nvSpPr>
        <p:spPr>
          <a:xfrm>
            <a:off x="1096116" y="1813043"/>
            <a:ext cx="1974771" cy="261607"/>
          </a:xfrm>
          <a:prstGeom prst="rect">
            <a:avLst/>
          </a:prstGeom>
          <a:noFill/>
        </p:spPr>
        <p:txBody>
          <a:bodyPr wrap="none" lIns="0" tIns="0" rIns="0" bIns="45717" rtlCol="0">
            <a:spAutoFit/>
          </a:bodyPr>
          <a:lstStyle/>
          <a:p>
            <a:r>
              <a:rPr lang="uk-UA" sz="1400" b="1" dirty="0">
                <a:latin typeface="Times New Roman" panose="02020603050405020304" pitchFamily="18" charset="0"/>
                <a:cs typeface="Times New Roman" panose="02020603050405020304" pitchFamily="18" charset="0"/>
              </a:rPr>
              <a:t> </a:t>
            </a:r>
            <a:r>
              <a:rPr lang="mn-MN" sz="1400" b="1" dirty="0">
                <a:latin typeface="Times New Roman" panose="02020603050405020304" pitchFamily="18" charset="0"/>
                <a:cs typeface="Times New Roman" panose="02020603050405020304" pitchFamily="18" charset="0"/>
              </a:rPr>
              <a:t>Зэрэглэлээ өргөжүүлэх</a:t>
            </a:r>
            <a:r>
              <a:rPr lang="ru-RU" sz="1400" b="1"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sp>
        <p:nvSpPr>
          <p:cNvPr id="9" name="TextBox 1"/>
          <p:cNvSpPr txBox="1"/>
          <p:nvPr/>
        </p:nvSpPr>
        <p:spPr>
          <a:xfrm>
            <a:off x="1175669" y="2600445"/>
            <a:ext cx="1750031" cy="918197"/>
          </a:xfrm>
          <a:prstGeom prst="rect">
            <a:avLst/>
          </a:prstGeom>
          <a:noFill/>
        </p:spPr>
        <p:txBody>
          <a:bodyPr wrap="none" lIns="0" tIns="0" rIns="0" bIns="45717" rtlCol="0">
            <a:spAutoFit/>
          </a:bodyPr>
          <a:lstStyle/>
          <a:p>
            <a:pPr>
              <a:lnSpc>
                <a:spcPts val="1600"/>
              </a:lnSpc>
            </a:pPr>
            <a:r>
              <a:rPr lang="mn-MN" sz="1400" dirty="0">
                <a:latin typeface="Times New Roman" panose="02020603050405020304" pitchFamily="18" charset="0"/>
                <a:cs typeface="Times New Roman" panose="02020603050405020304" pitchFamily="18" charset="0"/>
              </a:rPr>
              <a:t>Зэрэглэлээ өргөжүүлэх</a:t>
            </a:r>
          </a:p>
          <a:p>
            <a:pPr>
              <a:lnSpc>
                <a:spcPts val="1600"/>
              </a:lnSpc>
            </a:pPr>
            <a:endParaRPr lang="mn-MN" altLang="zh-CN" sz="1400" dirty="0">
              <a:latin typeface="Times New Roman" panose="02020603050405020304" pitchFamily="18" charset="0"/>
              <a:cs typeface="Times New Roman" panose="02020603050405020304" pitchFamily="18" charset="0"/>
            </a:endParaRPr>
          </a:p>
          <a:p>
            <a:pPr>
              <a:lnSpc>
                <a:spcPts val="1600"/>
              </a:lnSpc>
            </a:pPr>
            <a:endParaRPr lang="en-US" altLang="zh-CN" dirty="0" smtClean="0">
              <a:latin typeface="Times New Roman" panose="02020603050405020304" pitchFamily="18" charset="0"/>
              <a:cs typeface="Times New Roman" panose="02020603050405020304" pitchFamily="18" charset="0"/>
            </a:endParaRPr>
          </a:p>
          <a:p>
            <a:pPr>
              <a:lnSpc>
                <a:spcPts val="2000"/>
              </a:lnSpc>
            </a:pPr>
            <a:r>
              <a:rPr lang="mn-MN" sz="1400" dirty="0">
                <a:latin typeface="Times New Roman" panose="02020603050405020304" pitchFamily="18" charset="0"/>
                <a:cs typeface="Times New Roman" panose="02020603050405020304" pitchFamily="18" charset="0"/>
              </a:rPr>
              <a:t>Борлуулалтын багц</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8198449" y="7789219"/>
            <a:ext cx="5973129" cy="920064"/>
          </a:xfrm>
          <a:prstGeom prst="rect">
            <a:avLst/>
          </a:prstGeom>
          <a:noFill/>
        </p:spPr>
        <p:txBody>
          <a:bodyPr wrap="square" lIns="0" tIns="0" rIns="0" bIns="45717" rtlCol="0">
            <a:spAutoFit/>
          </a:bodyPr>
          <a:lstStyle/>
          <a:p>
            <a:r>
              <a:rPr lang="mn-MN" sz="1400" dirty="0">
                <a:latin typeface="Times New Roman" panose="02020603050405020304" pitchFamily="18" charset="0"/>
                <a:cs typeface="Times New Roman" panose="02020603050405020304" pitchFamily="18" charset="0"/>
              </a:rPr>
              <a:t>Албан ёсны дист-р хүн /гэрээ хийсэн долоо хоногоосоо/ 8 долоо хоногийн дотор дараагийн од зэрэглэлээ ахиулах боломжийг эдэлнэ. 8 долоо хоногийн дараа од зэргээ ахиулбал заавал тухайн картан дахь нийлбэр дүндээ бүтээгдэхүүний багц  авна. </a:t>
            </a:r>
            <a:endParaRPr lang="en-US" sz="1400" dirty="0">
              <a:latin typeface="Times New Roman" panose="02020603050405020304" pitchFamily="18" charset="0"/>
              <a:cs typeface="Times New Roman" panose="02020603050405020304" pitchFamily="18" charset="0"/>
            </a:endParaRPr>
          </a:p>
        </p:txBody>
      </p:sp>
      <p:sp>
        <p:nvSpPr>
          <p:cNvPr id="11" name="TextBox 1"/>
          <p:cNvSpPr txBox="1"/>
          <p:nvPr/>
        </p:nvSpPr>
        <p:spPr>
          <a:xfrm>
            <a:off x="3273550" y="2572971"/>
            <a:ext cx="375103" cy="584772"/>
          </a:xfrm>
          <a:prstGeom prst="rect">
            <a:avLst/>
          </a:prstGeom>
          <a:noFill/>
        </p:spPr>
        <p:txBody>
          <a:bodyPr wrap="none" lIns="0" tIns="0" rIns="0" bIns="45717" rtlCol="0">
            <a:spAutoFit/>
          </a:bodyPr>
          <a:lstStyle/>
          <a:p>
            <a:pPr algn="ctr">
              <a:lnSpc>
                <a:spcPts val="1400"/>
              </a:lnSpc>
              <a:tabLst>
                <a:tab pos="177788" algn="l"/>
              </a:tabLst>
            </a:pPr>
            <a:r>
              <a:rPr lang="mn-MN" sz="1100" dirty="0">
                <a:latin typeface="Times New Roman" panose="02020603050405020304" pitchFamily="18" charset="0"/>
                <a:cs typeface="Times New Roman" panose="02020603050405020304" pitchFamily="18" charset="0"/>
              </a:rPr>
              <a:t>Хүрэл</a:t>
            </a:r>
          </a:p>
          <a:p>
            <a:pPr algn="ctr">
              <a:lnSpc>
                <a:spcPts val="1400"/>
              </a:lnSpc>
              <a:tabLst>
                <a:tab pos="177788" algn="l"/>
              </a:tabLst>
            </a:pPr>
            <a:r>
              <a:rPr lang="ru-RU" sz="1100" dirty="0">
                <a:latin typeface="Times New Roman" panose="02020603050405020304" pitchFamily="18" charset="0"/>
                <a:cs typeface="Times New Roman" panose="02020603050405020304" pitchFamily="18" charset="0"/>
              </a:rPr>
              <a:t> карт</a:t>
            </a:r>
            <a:endParaRPr lang="mn-MN" sz="1100" dirty="0">
              <a:latin typeface="Times New Roman" panose="02020603050405020304" pitchFamily="18" charset="0"/>
              <a:cs typeface="Times New Roman" panose="02020603050405020304" pitchFamily="18" charset="0"/>
            </a:endParaRPr>
          </a:p>
          <a:p>
            <a:pPr algn="ctr">
              <a:lnSpc>
                <a:spcPts val="1400"/>
              </a:lnSpc>
              <a:tabLst>
                <a:tab pos="177788" algn="l"/>
              </a:tabLst>
            </a:pPr>
            <a:endParaRPr lang="mn-MN" altLang="zh-CN" sz="1100" dirty="0">
              <a:latin typeface="Times New Roman" panose="02020603050405020304" pitchFamily="18" charset="0"/>
              <a:cs typeface="Times New Roman" panose="02020603050405020304" pitchFamily="18" charset="0"/>
            </a:endParaRPr>
          </a:p>
        </p:txBody>
      </p:sp>
      <p:sp>
        <p:nvSpPr>
          <p:cNvPr id="12" name="TextBox 1"/>
          <p:cNvSpPr txBox="1"/>
          <p:nvPr/>
        </p:nvSpPr>
        <p:spPr>
          <a:xfrm>
            <a:off x="4146338" y="2582160"/>
            <a:ext cx="585097" cy="713013"/>
          </a:xfrm>
          <a:prstGeom prst="rect">
            <a:avLst/>
          </a:prstGeom>
          <a:noFill/>
        </p:spPr>
        <p:txBody>
          <a:bodyPr wrap="none" lIns="0" tIns="0" rIns="0" bIns="45717" rtlCol="0">
            <a:spAutoFit/>
          </a:bodyPr>
          <a:lstStyle/>
          <a:p>
            <a:pPr algn="ctr">
              <a:lnSpc>
                <a:spcPts val="1400"/>
              </a:lnSpc>
              <a:tabLst>
                <a:tab pos="38097" algn="l"/>
                <a:tab pos="203185" algn="l"/>
              </a:tabLst>
            </a:pPr>
            <a:r>
              <a:rPr lang="mn-MN" sz="1100" dirty="0">
                <a:latin typeface="Times New Roman" panose="02020603050405020304" pitchFamily="18" charset="0"/>
                <a:cs typeface="Times New Roman" panose="02020603050405020304" pitchFamily="18" charset="0"/>
              </a:rPr>
              <a:t>Мөнгөн</a:t>
            </a:r>
          </a:p>
          <a:p>
            <a:pPr algn="ctr">
              <a:lnSpc>
                <a:spcPts val="1400"/>
              </a:lnSpc>
              <a:tabLst>
                <a:tab pos="38097" algn="l"/>
                <a:tab pos="203185" algn="l"/>
              </a:tabLst>
            </a:pPr>
            <a:r>
              <a:rPr lang="ru-RU" sz="1100" dirty="0">
                <a:latin typeface="Times New Roman" panose="02020603050405020304" pitchFamily="18" charset="0"/>
                <a:cs typeface="Times New Roman" panose="02020603050405020304" pitchFamily="18" charset="0"/>
              </a:rPr>
              <a:t>карт</a:t>
            </a:r>
            <a:endParaRPr lang="en-US" altLang="zh-CN" dirty="0" smtClean="0">
              <a:latin typeface="Times New Roman" panose="02020603050405020304" pitchFamily="18" charset="0"/>
              <a:cs typeface="Times New Roman" panose="02020603050405020304" pitchFamily="18" charset="0"/>
            </a:endParaRPr>
          </a:p>
          <a:p>
            <a:pPr>
              <a:lnSpc>
                <a:spcPts val="2399"/>
              </a:lnSpc>
              <a:tabLst>
                <a:tab pos="38097" algn="l"/>
                <a:tab pos="203185" algn="l"/>
              </a:tabLst>
            </a:pPr>
            <a:r>
              <a:rPr lang="en-US" altLang="zh-CN" dirty="0" smtClean="0">
                <a:latin typeface="Times New Roman" panose="02020603050405020304" pitchFamily="18" charset="0"/>
                <a:cs typeface="Times New Roman" panose="02020603050405020304" pitchFamily="18" charset="0"/>
              </a:rPr>
              <a:t>	</a:t>
            </a:r>
            <a:endParaRPr lang="en-US" altLang="zh-CN" sz="1500" dirty="0">
              <a:solidFill>
                <a:srgbClr val="F58220"/>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5248294" y="2572971"/>
            <a:ext cx="407163" cy="405236"/>
          </a:xfrm>
          <a:prstGeom prst="rect">
            <a:avLst/>
          </a:prstGeom>
          <a:noFill/>
        </p:spPr>
        <p:txBody>
          <a:bodyPr wrap="none" lIns="0" tIns="0" rIns="0" bIns="45717" rtlCol="0">
            <a:spAutoFit/>
          </a:bodyPr>
          <a:lstStyle/>
          <a:p>
            <a:pPr algn="ctr">
              <a:lnSpc>
                <a:spcPts val="1400"/>
              </a:lnSpc>
              <a:tabLst>
                <a:tab pos="101593" algn="l"/>
                <a:tab pos="165088" algn="l"/>
              </a:tabLst>
            </a:pPr>
            <a:r>
              <a:rPr lang="mn-MN" sz="1100" dirty="0">
                <a:latin typeface="Times New Roman" panose="02020603050405020304" pitchFamily="18" charset="0"/>
                <a:cs typeface="Times New Roman" panose="02020603050405020304" pitchFamily="18" charset="0"/>
              </a:rPr>
              <a:t>Алтан</a:t>
            </a:r>
            <a:r>
              <a:rPr lang="ru-RU" sz="1100" dirty="0">
                <a:latin typeface="Times New Roman" panose="02020603050405020304" pitchFamily="18" charset="0"/>
                <a:cs typeface="Times New Roman" panose="02020603050405020304" pitchFamily="18" charset="0"/>
              </a:rPr>
              <a:t> </a:t>
            </a:r>
            <a:endParaRPr lang="mn-MN" sz="1100" dirty="0">
              <a:latin typeface="Times New Roman" panose="02020603050405020304" pitchFamily="18" charset="0"/>
              <a:cs typeface="Times New Roman" panose="02020603050405020304" pitchFamily="18" charset="0"/>
            </a:endParaRPr>
          </a:p>
          <a:p>
            <a:pPr algn="ctr">
              <a:lnSpc>
                <a:spcPts val="1400"/>
              </a:lnSpc>
              <a:tabLst>
                <a:tab pos="101593" algn="l"/>
                <a:tab pos="165088" algn="l"/>
              </a:tabLst>
            </a:pPr>
            <a:r>
              <a:rPr lang="ru-RU" sz="1100" dirty="0">
                <a:latin typeface="Times New Roman" panose="02020603050405020304" pitchFamily="18" charset="0"/>
                <a:cs typeface="Times New Roman" panose="02020603050405020304" pitchFamily="18" charset="0"/>
              </a:rPr>
              <a:t>карт</a:t>
            </a:r>
            <a:endParaRPr lang="en-US" altLang="zh-CN" dirty="0" smtClean="0">
              <a:latin typeface="Times New Roman" panose="02020603050405020304" pitchFamily="18" charset="0"/>
              <a:cs typeface="Times New Roman" panose="02020603050405020304" pitchFamily="18" charset="0"/>
            </a:endParaRPr>
          </a:p>
        </p:txBody>
      </p:sp>
      <p:sp>
        <p:nvSpPr>
          <p:cNvPr id="14" name="TextBox 1"/>
          <p:cNvSpPr txBox="1"/>
          <p:nvPr/>
        </p:nvSpPr>
        <p:spPr>
          <a:xfrm>
            <a:off x="5957094" y="2602706"/>
            <a:ext cx="865622" cy="405236"/>
          </a:xfrm>
          <a:prstGeom prst="rect">
            <a:avLst/>
          </a:prstGeom>
          <a:noFill/>
        </p:spPr>
        <p:txBody>
          <a:bodyPr wrap="none" lIns="0" tIns="0" rIns="0" bIns="45717" rtlCol="0">
            <a:spAutoFit/>
          </a:bodyPr>
          <a:lstStyle/>
          <a:p>
            <a:pPr algn="ctr">
              <a:lnSpc>
                <a:spcPts val="1400"/>
              </a:lnSpc>
              <a:tabLst>
                <a:tab pos="190486" algn="l"/>
              </a:tabLst>
            </a:pPr>
            <a:r>
              <a:rPr lang="mn-MN" sz="1100" dirty="0">
                <a:latin typeface="Times New Roman" panose="02020603050405020304" pitchFamily="18" charset="0"/>
                <a:cs typeface="Times New Roman" panose="02020603050405020304" pitchFamily="18" charset="0"/>
              </a:rPr>
              <a:t>Цагаан Алтан </a:t>
            </a:r>
          </a:p>
          <a:p>
            <a:pPr algn="ctr">
              <a:lnSpc>
                <a:spcPts val="1400"/>
              </a:lnSpc>
              <a:tabLst>
                <a:tab pos="190486" algn="l"/>
              </a:tabLst>
            </a:pPr>
            <a:r>
              <a:rPr lang="ru-RU" sz="1100" dirty="0">
                <a:latin typeface="Times New Roman" panose="02020603050405020304" pitchFamily="18" charset="0"/>
                <a:cs typeface="Times New Roman" panose="02020603050405020304" pitchFamily="18" charset="0"/>
              </a:rPr>
              <a:t>карт</a:t>
            </a:r>
            <a:endParaRPr lang="en-US" altLang="zh-CN" dirty="0" smtClean="0">
              <a:latin typeface="Times New Roman" panose="02020603050405020304" pitchFamily="18" charset="0"/>
              <a:cs typeface="Times New Roman" panose="02020603050405020304" pitchFamily="18" charset="0"/>
            </a:endParaRPr>
          </a:p>
        </p:txBody>
      </p:sp>
      <p:sp>
        <p:nvSpPr>
          <p:cNvPr id="15" name="Rectangle 14"/>
          <p:cNvSpPr/>
          <p:nvPr/>
        </p:nvSpPr>
        <p:spPr>
          <a:xfrm>
            <a:off x="3108894" y="3088536"/>
            <a:ext cx="956727" cy="400103"/>
          </a:xfrm>
          <a:prstGeom prst="rect">
            <a:avLst/>
          </a:prstGeom>
        </p:spPr>
        <p:txBody>
          <a:bodyPr wrap="none" lIns="91435" tIns="45717" rIns="91435" bIns="45717">
            <a:spAutoFit/>
          </a:bodyPr>
          <a:lstStyle/>
          <a:p>
            <a:pPr>
              <a:lnSpc>
                <a:spcPts val="2399"/>
              </a:lnSpc>
              <a:tabLst>
                <a:tab pos="177788" algn="l"/>
              </a:tabLst>
            </a:pPr>
            <a:r>
              <a:rPr lang="en-US" altLang="zh-CN" sz="1500" dirty="0">
                <a:solidFill>
                  <a:srgbClr val="F58220"/>
                </a:solidFill>
                <a:latin typeface="Franklin Gothic Book" pitchFamily="18" charset="0"/>
                <a:cs typeface="Franklin Gothic Book" pitchFamily="18" charset="0"/>
              </a:rPr>
              <a:t>•</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100</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BV</a:t>
            </a:r>
          </a:p>
        </p:txBody>
      </p:sp>
      <p:sp>
        <p:nvSpPr>
          <p:cNvPr id="16" name="Rectangle 15"/>
          <p:cNvSpPr/>
          <p:nvPr/>
        </p:nvSpPr>
        <p:spPr>
          <a:xfrm>
            <a:off x="4062615" y="3088536"/>
            <a:ext cx="962946" cy="400103"/>
          </a:xfrm>
          <a:prstGeom prst="rect">
            <a:avLst/>
          </a:prstGeom>
        </p:spPr>
        <p:txBody>
          <a:bodyPr wrap="none" lIns="91435" tIns="45717" rIns="91435" bIns="45717">
            <a:spAutoFit/>
          </a:bodyPr>
          <a:lstStyle/>
          <a:p>
            <a:pPr>
              <a:lnSpc>
                <a:spcPts val="2399"/>
              </a:lnSpc>
              <a:tabLst>
                <a:tab pos="38097" algn="l"/>
                <a:tab pos="203185" algn="l"/>
              </a:tabLst>
            </a:pPr>
            <a:r>
              <a:rPr lang="en-US" altLang="zh-CN" sz="1500" dirty="0">
                <a:solidFill>
                  <a:srgbClr val="F58220"/>
                </a:solidFill>
                <a:latin typeface="Franklin Gothic Book" pitchFamily="18" charset="0"/>
                <a:cs typeface="Franklin Gothic Book" pitchFamily="18" charset="0"/>
              </a:rPr>
              <a:t>•</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200</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BV</a:t>
            </a:r>
          </a:p>
        </p:txBody>
      </p:sp>
      <p:sp>
        <p:nvSpPr>
          <p:cNvPr id="17" name="Rectangle 16"/>
          <p:cNvSpPr/>
          <p:nvPr/>
        </p:nvSpPr>
        <p:spPr>
          <a:xfrm>
            <a:off x="5024421" y="3089336"/>
            <a:ext cx="962946" cy="400103"/>
          </a:xfrm>
          <a:prstGeom prst="rect">
            <a:avLst/>
          </a:prstGeom>
        </p:spPr>
        <p:txBody>
          <a:bodyPr wrap="none" lIns="91435" tIns="45717" rIns="91435" bIns="45717">
            <a:spAutoFit/>
          </a:bodyPr>
          <a:lstStyle/>
          <a:p>
            <a:pPr>
              <a:lnSpc>
                <a:spcPts val="2399"/>
              </a:lnSpc>
              <a:tabLst>
                <a:tab pos="101593" algn="l"/>
                <a:tab pos="165088" algn="l"/>
              </a:tabLst>
            </a:pPr>
            <a:r>
              <a:rPr lang="en-US" altLang="zh-CN" sz="1500" dirty="0">
                <a:solidFill>
                  <a:srgbClr val="F58220"/>
                </a:solidFill>
                <a:latin typeface="Franklin Gothic Book" pitchFamily="18" charset="0"/>
                <a:cs typeface="Franklin Gothic Book" pitchFamily="18" charset="0"/>
              </a:rPr>
              <a:t>•</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400</a:t>
            </a:r>
            <a:r>
              <a:rPr lang="en-US" altLang="zh-CN" sz="1500" dirty="0">
                <a:latin typeface="Times New Roman" pitchFamily="18" charset="0"/>
                <a:cs typeface="Times New Roman" pitchFamily="18" charset="0"/>
              </a:rPr>
              <a:t> </a:t>
            </a:r>
            <a:r>
              <a:rPr lang="en-US" altLang="zh-CN" sz="1500" dirty="0">
                <a:solidFill>
                  <a:srgbClr val="F58220"/>
                </a:solidFill>
                <a:latin typeface="Franklin Gothic Book" pitchFamily="18" charset="0"/>
                <a:cs typeface="Franklin Gothic Book" pitchFamily="18" charset="0"/>
              </a:rPr>
              <a:t>BV</a:t>
            </a:r>
          </a:p>
        </p:txBody>
      </p:sp>
      <p:sp>
        <p:nvSpPr>
          <p:cNvPr id="18" name="Rectangle 17"/>
          <p:cNvSpPr/>
          <p:nvPr/>
        </p:nvSpPr>
        <p:spPr>
          <a:xfrm>
            <a:off x="6100997" y="2976082"/>
            <a:ext cx="846697" cy="646325"/>
          </a:xfrm>
          <a:prstGeom prst="rect">
            <a:avLst/>
          </a:prstGeom>
        </p:spPr>
        <p:txBody>
          <a:bodyPr wrap="none" lIns="91435" tIns="45717" rIns="91435" bIns="45717">
            <a:spAutoFit/>
          </a:bodyPr>
          <a:lstStyle/>
          <a:p>
            <a:pPr>
              <a:tabLst>
                <a:tab pos="190486" algn="l"/>
              </a:tabLst>
            </a:pPr>
            <a:r>
              <a:rPr lang="en-US" altLang="zh-CN" sz="1200" dirty="0">
                <a:solidFill>
                  <a:srgbClr val="F58220"/>
                </a:solidFill>
                <a:latin typeface="Franklin Gothic Book" pitchFamily="18" charset="0"/>
                <a:cs typeface="Franklin Gothic Book" pitchFamily="18" charset="0"/>
              </a:rPr>
              <a:t>•</a:t>
            </a:r>
            <a:r>
              <a:rPr lang="en-US" altLang="zh-CN" sz="1200" dirty="0">
                <a:latin typeface="Times New Roman" pitchFamily="18" charset="0"/>
                <a:cs typeface="Times New Roman" pitchFamily="18" charset="0"/>
              </a:rPr>
              <a:t> </a:t>
            </a:r>
            <a:r>
              <a:rPr lang="en-US" altLang="zh-CN" sz="1200" dirty="0">
                <a:solidFill>
                  <a:srgbClr val="F58220"/>
                </a:solidFill>
                <a:latin typeface="Franklin Gothic Book" pitchFamily="18" charset="0"/>
                <a:cs typeface="Franklin Gothic Book" pitchFamily="18" charset="0"/>
              </a:rPr>
              <a:t>800</a:t>
            </a:r>
            <a:r>
              <a:rPr lang="en-US" altLang="zh-CN" sz="1200" dirty="0">
                <a:latin typeface="Times New Roman" pitchFamily="18" charset="0"/>
                <a:cs typeface="Times New Roman" pitchFamily="18" charset="0"/>
              </a:rPr>
              <a:t> </a:t>
            </a:r>
            <a:r>
              <a:rPr lang="en-US" altLang="zh-CN" sz="1200" dirty="0" smtClean="0">
                <a:solidFill>
                  <a:srgbClr val="F58220"/>
                </a:solidFill>
                <a:latin typeface="Franklin Gothic Book" pitchFamily="18" charset="0"/>
                <a:cs typeface="Franklin Gothic Book" pitchFamily="18" charset="0"/>
              </a:rPr>
              <a:t>BV</a:t>
            </a:r>
          </a:p>
          <a:p>
            <a:pPr>
              <a:tabLst>
                <a:tab pos="190486" algn="l"/>
              </a:tabLst>
            </a:pPr>
            <a:r>
              <a:rPr lang="en-US" altLang="zh-CN" sz="1200" dirty="0">
                <a:solidFill>
                  <a:srgbClr val="F58220"/>
                </a:solidFill>
                <a:latin typeface="Franklin Gothic Book" pitchFamily="18" charset="0"/>
                <a:cs typeface="Franklin Gothic Book" pitchFamily="18" charset="0"/>
              </a:rPr>
              <a:t>•</a:t>
            </a:r>
            <a:r>
              <a:rPr lang="en-US" altLang="zh-CN" sz="1200" dirty="0">
                <a:latin typeface="Times New Roman" pitchFamily="18" charset="0"/>
                <a:cs typeface="Times New Roman" pitchFamily="18" charset="0"/>
              </a:rPr>
              <a:t> </a:t>
            </a:r>
            <a:r>
              <a:rPr lang="en-US" altLang="zh-CN" sz="1200" dirty="0">
                <a:solidFill>
                  <a:srgbClr val="F58220"/>
                </a:solidFill>
                <a:latin typeface="Franklin Gothic Book" pitchFamily="18" charset="0"/>
                <a:cs typeface="Franklin Gothic Book" pitchFamily="18" charset="0"/>
              </a:rPr>
              <a:t>400</a:t>
            </a:r>
            <a:r>
              <a:rPr lang="en-US" altLang="zh-CN" sz="1200" dirty="0">
                <a:latin typeface="Times New Roman" pitchFamily="18" charset="0"/>
                <a:cs typeface="Times New Roman" pitchFamily="18" charset="0"/>
              </a:rPr>
              <a:t> </a:t>
            </a:r>
            <a:r>
              <a:rPr lang="en-US" altLang="zh-CN" sz="1200" dirty="0" smtClean="0">
                <a:solidFill>
                  <a:srgbClr val="F58220"/>
                </a:solidFill>
                <a:latin typeface="Franklin Gothic Book" pitchFamily="18" charset="0"/>
                <a:cs typeface="Franklin Gothic Book" pitchFamily="18" charset="0"/>
              </a:rPr>
              <a:t>BV+</a:t>
            </a:r>
          </a:p>
          <a:p>
            <a:pPr>
              <a:tabLst>
                <a:tab pos="190486" algn="l"/>
              </a:tabLst>
            </a:pPr>
            <a:r>
              <a:rPr lang="en-US" altLang="zh-CN" sz="1200" dirty="0" smtClean="0">
                <a:solidFill>
                  <a:srgbClr val="F58220"/>
                </a:solidFill>
                <a:latin typeface="Franklin Gothic Book" pitchFamily="18" charset="0"/>
                <a:cs typeface="Franklin Gothic Book" pitchFamily="18" charset="0"/>
              </a:rPr>
              <a:t>400BVx2</a:t>
            </a:r>
            <a:endParaRPr lang="en-US" altLang="zh-CN" sz="1200" dirty="0">
              <a:solidFill>
                <a:srgbClr val="F58220"/>
              </a:solidFill>
              <a:latin typeface="Franklin Gothic Book" pitchFamily="18" charset="0"/>
              <a:cs typeface="Franklin Gothic Book" pitchFamily="18" charset="0"/>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1589360978"/>
              </p:ext>
            </p:extLst>
          </p:nvPr>
        </p:nvGraphicFramePr>
        <p:xfrm>
          <a:off x="-727" y="4583907"/>
          <a:ext cx="7159469" cy="4858986"/>
        </p:xfrm>
        <a:graphic>
          <a:graphicData uri="http://schemas.openxmlformats.org/presentationml/2006/ole">
            <mc:AlternateContent xmlns:mc="http://schemas.openxmlformats.org/markup-compatibility/2006">
              <mc:Choice xmlns:v="urn:schemas-microsoft-com:vml" Requires="v">
                <p:oleObj spid="_x0000_s2067" name="Image" r:id="rId7" imgW="5770080" imgH="3916800" progId="Photoshop.Image.13">
                  <p:embed/>
                </p:oleObj>
              </mc:Choice>
              <mc:Fallback>
                <p:oleObj name="Image" r:id="rId7" imgW="5770080" imgH="3916800" progId="Photoshop.Image.13">
                  <p:embed/>
                  <p:pic>
                    <p:nvPicPr>
                      <p:cNvPr id="0" name=""/>
                      <p:cNvPicPr/>
                      <p:nvPr/>
                    </p:nvPicPr>
                    <p:blipFill>
                      <a:blip r:embed="rId8"/>
                      <a:stretch>
                        <a:fillRect/>
                      </a:stretch>
                    </p:blipFill>
                    <p:spPr>
                      <a:xfrm>
                        <a:off x="-727" y="4583907"/>
                        <a:ext cx="7159469" cy="4858986"/>
                      </a:xfrm>
                      <a:prstGeom prst="rect">
                        <a:avLst/>
                      </a:prstGeom>
                    </p:spPr>
                  </p:pic>
                </p:oleObj>
              </mc:Fallback>
            </mc:AlternateContent>
          </a:graphicData>
        </a:graphic>
      </p:graphicFrame>
    </p:spTree>
    <p:extLst>
      <p:ext uri="{BB962C8B-B14F-4D97-AF65-F5344CB8AC3E}">
        <p14:creationId xmlns:p14="http://schemas.microsoft.com/office/powerpoint/2010/main" val="2163255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52652445"/>
              </p:ext>
            </p:extLst>
          </p:nvPr>
        </p:nvGraphicFramePr>
        <p:xfrm>
          <a:off x="470695" y="1391372"/>
          <a:ext cx="6629403" cy="3730332"/>
        </p:xfrm>
        <a:graphic>
          <a:graphicData uri="http://schemas.openxmlformats.org/drawingml/2006/table">
            <a:tbl>
              <a:tblPr>
                <a:tableStyleId>{C4B1156A-380E-4F78-BDF5-A606A8083BF9}</a:tableStyleId>
              </a:tblPr>
              <a:tblGrid>
                <a:gridCol w="636545"/>
                <a:gridCol w="794162"/>
                <a:gridCol w="702892"/>
                <a:gridCol w="663553"/>
                <a:gridCol w="948166"/>
                <a:gridCol w="871932"/>
                <a:gridCol w="1006076"/>
                <a:gridCol w="1006077"/>
              </a:tblGrid>
              <a:tr h="220734">
                <a:tc rowSpan="2" gridSpan="2">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Зэрэглэл</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rowSpan="2" hMerge="1">
                  <a:txBody>
                    <a:bodyPr/>
                    <a:lstStyle/>
                    <a:p>
                      <a:endParaRPr lang="en-US"/>
                    </a:p>
                  </a:txBody>
                  <a:tcPr/>
                </a:tc>
                <a:tc>
                  <a:txBody>
                    <a:bodyPr/>
                    <a:lstStyle/>
                    <a:p>
                      <a:pPr marL="0" marR="0" algn="ctr">
                        <a:spcBef>
                          <a:spcPts val="0"/>
                        </a:spcBef>
                        <a:spcAft>
                          <a:spcPts val="0"/>
                        </a:spcAft>
                      </a:pP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gridSpan="5">
                  <a:txBody>
                    <a:bodyPr/>
                    <a:lstStyle/>
                    <a:p>
                      <a:pPr marL="0" marR="0" algn="ctr">
                        <a:lnSpc>
                          <a:spcPts val="1000"/>
                        </a:lnSpc>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Үндсэн зэрэглэл</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gridSpan="2" vMerge="1">
                  <a:txBody>
                    <a:bodyPr/>
                    <a:lstStyle/>
                    <a:p>
                      <a:endParaRPr lang="en-US"/>
                    </a:p>
                  </a:txBody>
                  <a:tcPr/>
                </a:tc>
                <a:tc hMerge="1" vMerge="1">
                  <a:txBody>
                    <a:bodyPr/>
                    <a:lstStyle/>
                    <a:p>
                      <a:endParaRPr lang="en-US"/>
                    </a:p>
                  </a:txBody>
                  <a:tcPr/>
                </a:tc>
                <a:tc>
                  <a:txBody>
                    <a:bodyPr/>
                    <a:lstStyle/>
                    <a:p>
                      <a:pPr algn="ctr"/>
                      <a:r>
                        <a:rPr lang="mn-Mong-MN" sz="1200" dirty="0" smtClean="0">
                          <a:latin typeface="Times New Roman" panose="02020603050405020304" pitchFamily="18" charset="0"/>
                        </a:rPr>
                        <a:t>3*</a:t>
                      </a:r>
                      <a:endParaRPr lang="mn-Mong-MN" sz="1200" dirty="0">
                        <a:latin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ru-RU" sz="1200" dirty="0">
                          <a:solidFill>
                            <a:schemeClr val="tx1"/>
                          </a:solidFill>
                          <a:effectLst/>
                          <a:latin typeface="Times New Roman" panose="02020603050405020304" pitchFamily="18" charset="0"/>
                          <a:cs typeface="Times New Roman" panose="02020603050405020304" pitchFamily="18" charset="0"/>
                        </a:rPr>
                        <a:t>4</a:t>
                      </a:r>
                      <a:r>
                        <a:rPr lang="uk-UA" sz="1200" dirty="0">
                          <a:solidFill>
                            <a:schemeClr val="tx1"/>
                          </a:solidFill>
                          <a:effectLst/>
                          <a:latin typeface="Times New Roman" panose="02020603050405020304" pitchFamily="18" charset="0"/>
                          <a:cs typeface="Times New Roman" panose="02020603050405020304" pitchFamily="18" charset="0"/>
                        </a:rPr>
                        <a:t>*</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lnSpc>
                          <a:spcPts val="1000"/>
                        </a:lnSpc>
                        <a:spcBef>
                          <a:spcPts val="0"/>
                        </a:spcBef>
                        <a:spcAft>
                          <a:spcPts val="0"/>
                        </a:spcAft>
                      </a:pPr>
                      <a:r>
                        <a:rPr lang="uk-UA" sz="1200" dirty="0">
                          <a:solidFill>
                            <a:schemeClr val="tx1"/>
                          </a:solidFill>
                          <a:effectLst/>
                          <a:latin typeface="Times New Roman" panose="02020603050405020304" pitchFamily="18" charset="0"/>
                          <a:cs typeface="Times New Roman" panose="02020603050405020304" pitchFamily="18" charset="0"/>
                        </a:rPr>
                        <a:t>5*</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lnSpc>
                          <a:spcPts val="1000"/>
                        </a:lnSpc>
                        <a:spcBef>
                          <a:spcPts val="0"/>
                        </a:spcBef>
                        <a:spcAft>
                          <a:spcPts val="0"/>
                        </a:spcAft>
                      </a:pPr>
                      <a:r>
                        <a:rPr lang="uk-UA" sz="1200" dirty="0">
                          <a:solidFill>
                            <a:schemeClr val="tx1"/>
                          </a:solidFill>
                          <a:effectLst/>
                          <a:latin typeface="Times New Roman" panose="02020603050405020304" pitchFamily="18" charset="0"/>
                          <a:cs typeface="Times New Roman" panose="02020603050405020304" pitchFamily="18" charset="0"/>
                        </a:rPr>
                        <a:t>6*</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lnSpc>
                          <a:spcPts val="1000"/>
                        </a:lnSpc>
                        <a:spcBef>
                          <a:spcPts val="0"/>
                        </a:spcBef>
                        <a:spcAft>
                          <a:spcPts val="0"/>
                        </a:spcAft>
                      </a:pPr>
                      <a:r>
                        <a:rPr lang="uk-UA" sz="1200" dirty="0">
                          <a:solidFill>
                            <a:schemeClr val="tx1"/>
                          </a:solidFill>
                          <a:effectLst/>
                          <a:latin typeface="Times New Roman" panose="02020603050405020304" pitchFamily="18" charset="0"/>
                          <a:cs typeface="Times New Roman" panose="02020603050405020304" pitchFamily="18" charset="0"/>
                        </a:rPr>
                        <a:t>7*</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uk-UA" sz="1200" dirty="0">
                          <a:solidFill>
                            <a:schemeClr val="tx1"/>
                          </a:solidFill>
                          <a:effectLst/>
                          <a:latin typeface="Times New Roman" panose="02020603050405020304" pitchFamily="18" charset="0"/>
                          <a:cs typeface="Times New Roman" panose="02020603050405020304" pitchFamily="18" charset="0"/>
                        </a:rPr>
                        <a:t>8*</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r>
              <a:tr h="1602399">
                <a:tc rowSpan="2">
                  <a:txBody>
                    <a:bodyPr/>
                    <a:lstStyle/>
                    <a:p>
                      <a:pPr marL="0" marR="0" algn="ctr">
                        <a:spcBef>
                          <a:spcPts val="0"/>
                        </a:spcBef>
                        <a:spcAft>
                          <a:spcPts val="0"/>
                        </a:spcAft>
                      </a:pPr>
                      <a:r>
                        <a:rPr lang="mn-MN" sz="1200" kern="1200" dirty="0" smtClean="0">
                          <a:solidFill>
                            <a:schemeClr val="dk1"/>
                          </a:solidFill>
                          <a:effectLst/>
                          <a:latin typeface="Times New Roman" panose="02020603050405020304" pitchFamily="18" charset="0"/>
                          <a:ea typeface="+mn-ea"/>
                          <a:cs typeface="Times New Roman" panose="02020603050405020304" pitchFamily="18" charset="0"/>
                        </a:rPr>
                        <a:t>Зэрэглэл ахиулах шаардлага</a:t>
                      </a:r>
                      <a:endParaRPr lang="en-US" sz="1200" b="1"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n-MN" sz="1200" b="0" dirty="0" smtClean="0">
                          <a:effectLst/>
                          <a:latin typeface="Times New Roman" panose="02020603050405020304" pitchFamily="18" charset="0"/>
                          <a:cs typeface="Times New Roman" panose="02020603050405020304" pitchFamily="18" charset="0"/>
                        </a:rPr>
                        <a:t>Хувийн борлуулалтын хуримтлал</a:t>
                      </a:r>
                      <a:endParaRPr lang="en-US" sz="1200" b="0" dirty="0" smtClean="0">
                        <a:solidFill>
                          <a:srgbClr val="000000"/>
                        </a:solidFill>
                        <a:effectLst/>
                        <a:latin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smtClean="0">
                          <a:solidFill>
                            <a:srgbClr val="000000"/>
                          </a:solidFill>
                          <a:effectLst/>
                          <a:latin typeface="Times New Roman" panose="02020603050405020304" pitchFamily="18" charset="0"/>
                          <a:cs typeface="Times New Roman" panose="02020603050405020304" pitchFamily="18" charset="0"/>
                        </a:rPr>
                        <a:t>200PV</a:t>
                      </a:r>
                    </a:p>
                    <a:p>
                      <a:pPr marL="0" marR="0" algn="ctr">
                        <a:spcBef>
                          <a:spcPts val="0"/>
                        </a:spcBef>
                        <a:spcAft>
                          <a:spcPts val="0"/>
                        </a:spcAft>
                      </a:pPr>
                      <a:r>
                        <a:rPr lang="mn-MN" sz="1200" dirty="0" smtClean="0">
                          <a:solidFill>
                            <a:srgbClr val="000000"/>
                          </a:solidFill>
                          <a:effectLst/>
                          <a:latin typeface="Times New Roman" panose="02020603050405020304" pitchFamily="18" charset="0"/>
                          <a:cs typeface="Times New Roman" panose="02020603050405020304" pitchFamily="18" charset="0"/>
                        </a:rPr>
                        <a:t>доош</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smtClean="0">
                          <a:effectLst/>
                          <a:latin typeface="Times New Roman" panose="02020603050405020304" pitchFamily="18" charset="0"/>
                          <a:cs typeface="Times New Roman" panose="02020603050405020304" pitchFamily="18" charset="0"/>
                        </a:rPr>
                        <a:t>200PV</a:t>
                      </a:r>
                      <a:endParaRPr lang="mn-MN" sz="1200" dirty="0" smtClean="0">
                        <a:effectLst/>
                        <a:latin typeface="Times New Roman" panose="02020603050405020304" pitchFamily="18" charset="0"/>
                        <a:cs typeface="Times New Roman" panose="02020603050405020304" pitchFamily="18" charset="0"/>
                      </a:endParaRPr>
                    </a:p>
                    <a:p>
                      <a:pPr marL="0" marR="0" lvl="0" indent="0" algn="ctr" defTabSz="1457051" rtl="0" eaLnBrk="1" fontAlgn="auto" latinLnBrk="0" hangingPunct="1">
                        <a:lnSpc>
                          <a:spcPct val="100000"/>
                        </a:lnSpc>
                        <a:spcBef>
                          <a:spcPts val="0"/>
                        </a:spcBef>
                        <a:spcAft>
                          <a:spcPts val="0"/>
                        </a:spcAft>
                        <a:buClrTx/>
                        <a:buSzTx/>
                        <a:buFontTx/>
                        <a:buNone/>
                        <a:tabLst/>
                        <a:defRPr/>
                      </a:pPr>
                      <a:r>
                        <a:rPr lang="mn-MN" sz="1200" dirty="0" smtClean="0">
                          <a:effectLst/>
                          <a:latin typeface="Times New Roman" panose="02020603050405020304" pitchFamily="18" charset="0"/>
                          <a:cs typeface="Times New Roman" panose="02020603050405020304" pitchFamily="18" charset="0"/>
                        </a:rPr>
                        <a:t>дээш</a:t>
                      </a:r>
                      <a:endParaRPr lang="en-US" sz="1200" dirty="0" smtClean="0">
                        <a:solidFill>
                          <a:srgbClr val="000000"/>
                        </a:solidFill>
                        <a:effectLst/>
                        <a:latin typeface="Times New Roman" panose="02020603050405020304" pitchFamily="18" charset="0"/>
                        <a:cs typeface="Times New Roman" panose="02020603050405020304" pitchFamily="18" charset="0"/>
                      </a:endParaRPr>
                    </a:p>
                    <a:p>
                      <a:pPr marL="0" marR="0" algn="ctr">
                        <a:spcBef>
                          <a:spcPts val="0"/>
                        </a:spcBef>
                        <a:spcAft>
                          <a:spcPts val="0"/>
                        </a:spcAft>
                      </a:pPr>
                      <a:r>
                        <a:rPr lang="mn-MN" sz="1200" dirty="0" smtClean="0">
                          <a:effectLst/>
                          <a:latin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r>
                        <a:rPr lang="en-US" sz="1200" dirty="0" smtClean="0">
                          <a:effectLst/>
                          <a:latin typeface="Times New Roman" panose="02020603050405020304" pitchFamily="18" charset="0"/>
                          <a:cs typeface="Times New Roman" panose="02020603050405020304" pitchFamily="18" charset="0"/>
                        </a:rPr>
                        <a:t>200PV</a:t>
                      </a:r>
                      <a:endParaRPr lang="en-US" sz="1200" dirty="0">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02399">
                <a:tc vMerge="1">
                  <a:txBody>
                    <a:bodyPr/>
                    <a:lstStyle/>
                    <a:p>
                      <a:pPr marL="0" marR="0" algn="ctr">
                        <a:spcBef>
                          <a:spcPts val="0"/>
                        </a:spcBef>
                        <a:spcAft>
                          <a:spcPts val="0"/>
                        </a:spcAft>
                      </a:pPr>
                      <a:endParaRPr lang="en-US" sz="1200" dirty="0">
                        <a:solidFill>
                          <a:srgbClr val="000000"/>
                        </a:solidFill>
                        <a:effectLst/>
                        <a:latin typeface="Arial Unicode MS"/>
                      </a:endParaRPr>
                    </a:p>
                  </a:txBody>
                  <a:tcPr marL="65983" marR="65983"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n-MN" sz="1200" dirty="0" smtClean="0">
                          <a:effectLst/>
                          <a:latin typeface="Times New Roman" panose="02020603050405020304" pitchFamily="18" charset="0"/>
                          <a:cs typeface="Times New Roman" panose="02020603050405020304" pitchFamily="18" charset="0"/>
                        </a:rPr>
                        <a:t>Багийн борлуулалтын хуримтлал</a:t>
                      </a:r>
                      <a:endParaRPr lang="en-US" sz="1200" dirty="0" smtClean="0">
                        <a:solidFill>
                          <a:srgbClr val="000000"/>
                        </a:solidFill>
                        <a:effectLst/>
                        <a:latin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rgbClr val="000000"/>
                          </a:solidFill>
                          <a:effectLst/>
                          <a:latin typeface="Times New Roman" panose="02020603050405020304" pitchFamily="18" charset="0"/>
                          <a:cs typeface="Times New Roman" panose="02020603050405020304" pitchFamily="18" charset="0"/>
                        </a:rPr>
                        <a:t>　</a:t>
                      </a: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r>
                        <a:rPr lang="mn-MN" sz="1200" dirty="0" smtClean="0">
                          <a:solidFill>
                            <a:srgbClr val="000000"/>
                          </a:solidFill>
                          <a:effectLst/>
                          <a:latin typeface="Times New Roman" panose="02020603050405020304" pitchFamily="18" charset="0"/>
                          <a:cs typeface="Times New Roman" panose="02020603050405020304" pitchFamily="18" charset="0"/>
                        </a:rPr>
                        <a:t>1</a:t>
                      </a:r>
                      <a:r>
                        <a:rPr lang="en-US" sz="1200" dirty="0" smtClean="0">
                          <a:solidFill>
                            <a:srgbClr val="000000"/>
                          </a:solidFill>
                          <a:effectLst/>
                          <a:latin typeface="Times New Roman" panose="02020603050405020304" pitchFamily="18" charset="0"/>
                          <a:cs typeface="Times New Roman" panose="02020603050405020304" pitchFamily="18" charset="0"/>
                        </a:rPr>
                        <a:t>200</a:t>
                      </a:r>
                      <a:endParaRPr lang="en-US" sz="1200" dirty="0">
                        <a:solidFill>
                          <a:srgbClr val="000000"/>
                        </a:solidFill>
                        <a:effectLst/>
                        <a:latin typeface="Times New Roman" panose="02020603050405020304" pitchFamily="18" charset="0"/>
                        <a:cs typeface="Times New Roman" panose="02020603050405020304" pitchFamily="18" charset="0"/>
                      </a:endParaRPr>
                    </a:p>
                    <a:p>
                      <a:pPr marL="0" marR="0" algn="ctr">
                        <a:lnSpc>
                          <a:spcPts val="1000"/>
                        </a:lnSpc>
                        <a:spcBef>
                          <a:spcPts val="0"/>
                        </a:spcBef>
                        <a:spcAft>
                          <a:spcPts val="0"/>
                        </a:spcAft>
                      </a:pPr>
                      <a:r>
                        <a:rPr lang="en-US" sz="1200" dirty="0">
                          <a:solidFill>
                            <a:srgbClr val="000000"/>
                          </a:solidFill>
                          <a:effectLst/>
                          <a:latin typeface="Times New Roman" panose="02020603050405020304" pitchFamily="18" charset="0"/>
                          <a:cs typeface="Times New Roman" panose="02020603050405020304" pitchFamily="18" charset="0"/>
                        </a:rPr>
                        <a:t>PV</a:t>
                      </a: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r>
                        <a:rPr lang="en-US" sz="1200" dirty="0">
                          <a:solidFill>
                            <a:srgbClr val="000000"/>
                          </a:solidFill>
                          <a:effectLst/>
                          <a:latin typeface="Times New Roman" panose="02020603050405020304" pitchFamily="18" charset="0"/>
                          <a:cs typeface="Times New Roman" panose="02020603050405020304" pitchFamily="18" charset="0"/>
                        </a:rPr>
                        <a:t>5，000</a:t>
                      </a:r>
                    </a:p>
                    <a:p>
                      <a:pPr marL="0" marR="0" algn="ctr">
                        <a:lnSpc>
                          <a:spcPts val="1000"/>
                        </a:lnSpc>
                        <a:spcBef>
                          <a:spcPts val="0"/>
                        </a:spcBef>
                        <a:spcAft>
                          <a:spcPts val="0"/>
                        </a:spcAft>
                      </a:pPr>
                      <a:r>
                        <a:rPr lang="en-US" sz="1200" dirty="0">
                          <a:solidFill>
                            <a:srgbClr val="000000"/>
                          </a:solidFill>
                          <a:effectLst/>
                          <a:latin typeface="Times New Roman" panose="02020603050405020304" pitchFamily="18" charset="0"/>
                          <a:cs typeface="Times New Roman" panose="02020603050405020304" pitchFamily="18" charset="0"/>
                        </a:rPr>
                        <a:t>PV</a:t>
                      </a: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000"/>
                        </a:lnSpc>
                        <a:spcBef>
                          <a:spcPts val="0"/>
                        </a:spcBef>
                        <a:spcAft>
                          <a:spcPts val="0"/>
                        </a:spcAft>
                      </a:pPr>
                      <a:endParaRPr lang="en-US" sz="1200" dirty="0" smtClean="0">
                        <a:solidFill>
                          <a:srgbClr val="000000"/>
                        </a:solidFill>
                        <a:effectLst/>
                        <a:latin typeface="Times New Roman" panose="02020603050405020304" pitchFamily="18" charset="0"/>
                        <a:cs typeface="Times New Roman" panose="02020603050405020304" pitchFamily="18" charset="0"/>
                      </a:endParaRPr>
                    </a:p>
                    <a:p>
                      <a:pPr algn="ctr"/>
                      <a:r>
                        <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I</a:t>
                      </a:r>
                      <a:r>
                        <a:rPr lang="mn-MN"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-р эгнээндээ 2 – 6 одтой , Багийн борлуулалты</a:t>
                      </a:r>
                    </a:p>
                    <a:p>
                      <a:pPr algn="ctr"/>
                      <a:r>
                        <a:rPr lang="ru-RU"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25000</a:t>
                      </a:r>
                      <a:r>
                        <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PV</a:t>
                      </a:r>
                      <a:endParaRPr lang="zh-CN" altLang="en-US" sz="1200" b="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marR="0" algn="ctr">
                        <a:lnSpc>
                          <a:spcPts val="1000"/>
                        </a:lnSpc>
                        <a:spcBef>
                          <a:spcPts val="0"/>
                        </a:spcBef>
                        <a:spcAft>
                          <a:spcPts val="0"/>
                        </a:spcAft>
                      </a:pP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I</a:t>
                      </a:r>
                      <a:r>
                        <a:rPr lang="mn-MN"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-р эгнээ 2 - 7 одтой, Багийн борлуулалт</a:t>
                      </a:r>
                      <a:endPar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10</a:t>
                      </a:r>
                      <a:r>
                        <a:rPr lang="ru-RU"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0000</a:t>
                      </a:r>
                      <a:r>
                        <a:rPr lang="en-US" altLang="zh-CN" sz="1200" b="0" dirty="0" smtClean="0">
                          <a:latin typeface="Times New Roman" panose="02020603050405020304" pitchFamily="18" charset="0"/>
                          <a:ea typeface="微软雅黑" panose="020B0503020204020204" pitchFamily="34" charset="-122"/>
                          <a:cs typeface="Times New Roman" panose="02020603050405020304" pitchFamily="18" charset="0"/>
                        </a:rPr>
                        <a:t>PV</a:t>
                      </a:r>
                      <a:endParaRPr lang="zh-CN" altLang="en-US" sz="1200" b="0" dirty="0">
                        <a:latin typeface="Times New Roman" panose="02020603050405020304" pitchFamily="18" charset="0"/>
                        <a:ea typeface="微软雅黑" panose="020B0503020204020204" pitchFamily="34" charset="-122"/>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TextBox 6"/>
          <p:cNvSpPr txBox="1"/>
          <p:nvPr/>
        </p:nvSpPr>
        <p:spPr>
          <a:xfrm>
            <a:off x="457199" y="9550407"/>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19</a:t>
            </a:r>
            <a:endParaRPr lang="en-US" altLang="zh-CN" sz="1100" dirty="0">
              <a:solidFill>
                <a:srgbClr val="000000"/>
              </a:solidFill>
              <a:latin typeface="A_Bookvarnaja" pitchFamily="18" charset="0"/>
              <a:cs typeface="A_Bookvarnaja" pitchFamily="18" charset="0"/>
            </a:endParaRPr>
          </a:p>
        </p:txBody>
      </p:sp>
      <p:sp>
        <p:nvSpPr>
          <p:cNvPr id="8" name="TextBox 1"/>
          <p:cNvSpPr txBox="1"/>
          <p:nvPr/>
        </p:nvSpPr>
        <p:spPr>
          <a:xfrm>
            <a:off x="14554199" y="9550407"/>
            <a:ext cx="112210"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20</a:t>
            </a:r>
            <a:endParaRPr lang="en-US" altLang="zh-CN" sz="1100" dirty="0">
              <a:solidFill>
                <a:srgbClr val="000000"/>
              </a:solidFill>
              <a:latin typeface="A_Bookvarnaja" pitchFamily="18" charset="0"/>
              <a:cs typeface="A_Bookvarnaja" pitchFamily="18" charset="0"/>
            </a:endParaRPr>
          </a:p>
        </p:txBody>
      </p:sp>
      <p:sp>
        <p:nvSpPr>
          <p:cNvPr id="9" name="TextBox 1"/>
          <p:cNvSpPr txBox="1"/>
          <p:nvPr/>
        </p:nvSpPr>
        <p:spPr>
          <a:xfrm>
            <a:off x="8319294" y="4202906"/>
            <a:ext cx="6053134" cy="5247587"/>
          </a:xfrm>
          <a:prstGeom prst="rect">
            <a:avLst/>
          </a:prstGeom>
          <a:noFill/>
        </p:spPr>
        <p:txBody>
          <a:bodyPr wrap="square" lIns="0" tIns="0" rIns="0" bIns="45717" rtlCol="0">
            <a:spAutoFit/>
          </a:bodyPr>
          <a:lstStyle/>
          <a:p>
            <a:pPr>
              <a:lnSpc>
                <a:spcPts val="1799"/>
              </a:lnSpc>
            </a:pPr>
            <a:r>
              <a:rPr lang="en-US" altLang="zh-CN" sz="1400" dirty="0" smtClean="0">
                <a:solidFill>
                  <a:srgbClr val="000000"/>
                </a:solidFill>
                <a:latin typeface="Times New Roman" panose="02020603050405020304" pitchFamily="18" charset="0"/>
                <a:cs typeface="Times New Roman" panose="02020603050405020304" pitchFamily="18" charset="0"/>
              </a:rPr>
              <a:t>2.1.2.</a:t>
            </a:r>
            <a:r>
              <a:rPr lang="mn-MN" sz="1400" dirty="0">
                <a:latin typeface="Times New Roman" panose="02020603050405020304" pitchFamily="18" charset="0"/>
                <a:cs typeface="Times New Roman" panose="02020603050405020304" pitchFamily="18" charset="0"/>
              </a:rPr>
              <a:t> </a:t>
            </a:r>
            <a:r>
              <a:rPr lang="mn-MN" sz="1400" b="1" dirty="0">
                <a:latin typeface="Times New Roman" panose="02020603050405020304" pitchFamily="18" charset="0"/>
                <a:cs typeface="Times New Roman" panose="02020603050405020304" pitchFamily="18" charset="0"/>
              </a:rPr>
              <a:t>Хүндэт </a:t>
            </a:r>
            <a:r>
              <a:rPr lang="mn-MN" sz="1400" b="1" dirty="0" smtClean="0">
                <a:latin typeface="Times New Roman" panose="02020603050405020304" pitchFamily="18" charset="0"/>
                <a:cs typeface="Times New Roman" panose="02020603050405020304" pitchFamily="18" charset="0"/>
              </a:rPr>
              <a:t>зэрэглэл:</a:t>
            </a:r>
          </a:p>
          <a:p>
            <a:pPr>
              <a:lnSpc>
                <a:spcPts val="1799"/>
              </a:lnSpc>
            </a:pPr>
            <a:endParaRPr lang="en-US" altLang="zh-CN" sz="1400" b="1" dirty="0">
              <a:solidFill>
                <a:srgbClr val="000000"/>
              </a:solidFill>
              <a:latin typeface="Times New Roman" panose="02020603050405020304" pitchFamily="18" charset="0"/>
              <a:cs typeface="Times New Roman" panose="02020603050405020304" pitchFamily="18" charset="0"/>
            </a:endParaRPr>
          </a:p>
          <a:p>
            <a:pPr marL="342900" lvl="0" indent="-342900" defTabSz="347663">
              <a:buFont typeface="+mj-lt"/>
              <a:buAutoNum type="arabicPeriod"/>
            </a:pPr>
            <a:r>
              <a:rPr lang="mn-MN" sz="1400" dirty="0" smtClean="0">
                <a:latin typeface="Times New Roman" panose="02020603050405020304" pitchFamily="18" charset="0"/>
                <a:cs typeface="Times New Roman" panose="02020603050405020304" pitchFamily="18" charset="0"/>
              </a:rPr>
              <a:t>Хүрэл </a:t>
            </a:r>
            <a:r>
              <a:rPr lang="mn-MN" sz="1400" dirty="0">
                <a:latin typeface="Times New Roman" panose="02020603050405020304" pitchFamily="18" charset="0"/>
                <a:cs typeface="Times New Roman" panose="02020603050405020304" pitchFamily="18" charset="0"/>
              </a:rPr>
              <a:t>арслан хүндэт зэрэглэлтэй дистрибьютор: /</a:t>
            </a:r>
            <a:r>
              <a:rPr lang="mn-MN" sz="1400" dirty="0" smtClean="0">
                <a:latin typeface="Times New Roman" panose="02020603050405020304" pitchFamily="18" charset="0"/>
                <a:cs typeface="Times New Roman" panose="02020603050405020304" pitchFamily="18" charset="0"/>
              </a:rPr>
              <a:t>ХА/</a:t>
            </a:r>
            <a:endParaRPr lang="en-US" sz="1400" dirty="0" smtClean="0">
              <a:latin typeface="Times New Roman" panose="02020603050405020304" pitchFamily="18" charset="0"/>
              <a:cs typeface="Times New Roman" panose="02020603050405020304" pitchFamily="18" charset="0"/>
            </a:endParaRPr>
          </a:p>
          <a:p>
            <a:pPr lvl="0" defTabSz="347663"/>
            <a:r>
              <a:rPr lang="mn-MN" sz="1400" dirty="0" smtClean="0">
                <a:latin typeface="Times New Roman" panose="02020603050405020304" pitchFamily="18" charset="0"/>
                <a:cs typeface="Times New Roman" panose="02020603050405020304" pitchFamily="18" charset="0"/>
              </a:rPr>
              <a:t>Зэрэглэл </a:t>
            </a:r>
            <a:r>
              <a:rPr lang="mn-MN" sz="1400" dirty="0">
                <a:latin typeface="Times New Roman" panose="02020603050405020304" pitchFamily="18" charset="0"/>
                <a:cs typeface="Times New Roman" panose="02020603050405020304" pitchFamily="18" charset="0"/>
              </a:rPr>
              <a:t>ахиулах нөхцөл: Өөрийн хэд хэдэн шууд мөчрүүд дундаас хоёр 8* одтой дистр 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1 байвал болзол хангагдана</a:t>
            </a:r>
            <a:r>
              <a:rPr lang="mn-MN" sz="1400" dirty="0" smtClean="0">
                <a:latin typeface="Times New Roman" panose="02020603050405020304" pitchFamily="18" charset="0"/>
                <a:cs typeface="Times New Roman" panose="02020603050405020304" pitchFamily="18" charset="0"/>
              </a:rPr>
              <a:t>.</a:t>
            </a:r>
          </a:p>
          <a:p>
            <a:pPr marL="342900" lvl="0" indent="-342900">
              <a:buFont typeface="+mj-lt"/>
              <a:buAutoNum type="arabicPeriod" startAt="2"/>
            </a:pPr>
            <a:r>
              <a:rPr lang="mn-MN" sz="1400" dirty="0" smtClean="0">
                <a:latin typeface="Times New Roman" panose="02020603050405020304" pitchFamily="18" charset="0"/>
                <a:cs typeface="Times New Roman" panose="02020603050405020304" pitchFamily="18" charset="0"/>
              </a:rPr>
              <a:t>Мөнгөн </a:t>
            </a:r>
            <a:r>
              <a:rPr lang="mn-MN" sz="1400" dirty="0">
                <a:latin typeface="Times New Roman" panose="02020603050405020304" pitchFamily="18" charset="0"/>
                <a:cs typeface="Times New Roman" panose="02020603050405020304" pitchFamily="18" charset="0"/>
              </a:rPr>
              <a:t>арслан хүндэт зэрэглэлтэй дистрибьютор: /МА/</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Зэрэглэл ахиулах нөхцөл: Өөртэй нь хамааралтай хэд хэдэн мөчрүүдийн  дотроос гурван  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нэг нэг  8* одтой дистр байвал болзол хангагдана</a:t>
            </a:r>
            <a:r>
              <a:rPr lang="mn-MN"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startAt="3"/>
            </a:pPr>
            <a:r>
              <a:rPr lang="mn-MN" sz="1400" dirty="0">
                <a:latin typeface="Times New Roman" panose="02020603050405020304" pitchFamily="18" charset="0"/>
                <a:cs typeface="Times New Roman" panose="02020603050405020304" pitchFamily="18" charset="0"/>
              </a:rPr>
              <a:t>Алтан арслан хүндэт зэрэглэлтэй дистрибьютор: /АА/</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Зэрэглэл ахиулах нөхцөл: Өөртэй нь хамааралтай хэд хэдэн мөчрүүдийн  дотроос дөрвөн  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нэг нэг  8* одтой дистр байвал болзол хангагдана</a:t>
            </a:r>
            <a:r>
              <a:rPr lang="mn-MN"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startAt="4"/>
            </a:pPr>
            <a:r>
              <a:rPr lang="mn-MN" sz="1400" dirty="0">
                <a:latin typeface="Times New Roman" panose="02020603050405020304" pitchFamily="18" charset="0"/>
                <a:cs typeface="Times New Roman" panose="02020603050405020304" pitchFamily="18" charset="0"/>
              </a:rPr>
              <a:t>Одтой Алтан арслан хүндэт зэрэглэлтэй дистрибьютор: /АА/</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Зэрэглэл ахиулах нөхцөл: Өөртэй нь хамааралтай </a:t>
            </a:r>
            <a:r>
              <a:rPr lang="mn-MN" sz="1400" dirty="0" smtClean="0">
                <a:latin typeface="Times New Roman" panose="02020603050405020304" pitchFamily="18" charset="0"/>
                <a:cs typeface="Times New Roman" panose="02020603050405020304" pitchFamily="18" charset="0"/>
              </a:rPr>
              <a:t>таваас арван  </a:t>
            </a:r>
            <a:r>
              <a:rPr lang="mn-MN" sz="1400" dirty="0">
                <a:latin typeface="Times New Roman" panose="02020603050405020304" pitchFamily="18" charset="0"/>
                <a:cs typeface="Times New Roman" panose="02020603050405020304" pitchFamily="18" charset="0"/>
              </a:rPr>
              <a:t>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нэг нэг  8* одтой дистр байвал болзол хангагдана</a:t>
            </a:r>
            <a:r>
              <a:rPr lang="mn-MN"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startAt="5"/>
            </a:pPr>
            <a:r>
              <a:rPr lang="mn-MN" sz="1400" dirty="0">
                <a:latin typeface="Times New Roman" panose="02020603050405020304" pitchFamily="18" charset="0"/>
                <a:cs typeface="Times New Roman" panose="02020603050405020304" pitchFamily="18" charset="0"/>
              </a:rPr>
              <a:t>Удирдах зөвлөлийн гишүүн Хүндэт зэрэглэлтэй дистрибьютор:</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Зэрэглэл ахиулах нөхцөл: Өөртэй нь хамааралтай хэд хэдэн мөчрүүдийн  дотроос дөрвөн  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нэг нэг  Алтан арслан  дистр байвал болзол хангагдана</a:t>
            </a:r>
            <a:r>
              <a:rPr lang="mn-MN"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startAt="6"/>
            </a:pPr>
            <a:r>
              <a:rPr lang="mn-MN" sz="1400" dirty="0">
                <a:latin typeface="Times New Roman" panose="02020603050405020304" pitchFamily="18" charset="0"/>
                <a:cs typeface="Times New Roman" panose="02020603050405020304" pitchFamily="18" charset="0"/>
              </a:rPr>
              <a:t>Удирдах зөвлөлийн хүндэт гишүүн хүндэт зэрэглэлтэй дистрибьютор:</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Зэрэглэл ахиулах нөхцөл: Өөртэй нь хамааралтай хэд хэдэн мөчрүүдийн  дотроос дөрвөн  мөчир тус </a:t>
            </a:r>
            <a:r>
              <a:rPr lang="mn-MN" sz="1400" dirty="0" smtClean="0">
                <a:latin typeface="Times New Roman" panose="02020603050405020304" pitchFamily="18" charset="0"/>
                <a:cs typeface="Times New Roman" panose="02020603050405020304" pitchFamily="18" charset="0"/>
              </a:rPr>
              <a:t>бүрд </a:t>
            </a:r>
            <a:r>
              <a:rPr lang="mn-MN" sz="1400" dirty="0">
                <a:latin typeface="Times New Roman" panose="02020603050405020304" pitchFamily="18" charset="0"/>
                <a:cs typeface="Times New Roman" panose="02020603050405020304" pitchFamily="18" charset="0"/>
              </a:rPr>
              <a:t>нэг нэг  УЗГ  дистр байвал болзол хангагдана.</a:t>
            </a:r>
            <a:endParaRPr lang="en-US" sz="1400" dirty="0">
              <a:latin typeface="Times New Roman" panose="02020603050405020304" pitchFamily="18" charset="0"/>
              <a:cs typeface="Times New Roman" panose="02020603050405020304" pitchFamily="18" charset="0"/>
            </a:endParaRPr>
          </a:p>
          <a:p>
            <a:r>
              <a:rPr lang="mn-MN" sz="1400" dirty="0">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p:txBody>
      </p:sp>
      <p:sp>
        <p:nvSpPr>
          <p:cNvPr id="10" name="TextBox 1"/>
          <p:cNvSpPr txBox="1"/>
          <p:nvPr/>
        </p:nvSpPr>
        <p:spPr>
          <a:xfrm>
            <a:off x="546894" y="5345906"/>
            <a:ext cx="6324600" cy="4139592"/>
          </a:xfrm>
          <a:prstGeom prst="rect">
            <a:avLst/>
          </a:prstGeom>
          <a:noFill/>
        </p:spPr>
        <p:txBody>
          <a:bodyPr wrap="square" lIns="0" tIns="0" rIns="0" bIns="45717"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2.1.1.</a:t>
            </a:r>
            <a:r>
              <a:rPr lang="en-US" altLang="zh-CN" sz="1400" dirty="0">
                <a:latin typeface="Times New Roman" pitchFamily="18" charset="0"/>
                <a:cs typeface="Times New Roman" pitchFamily="18" charset="0"/>
              </a:rPr>
              <a:t> </a:t>
            </a:r>
            <a:r>
              <a:rPr lang="mn-MN" sz="1400" b="1" dirty="0">
                <a:latin typeface="Times New Roman" panose="02020603050405020304" pitchFamily="18" charset="0"/>
                <a:cs typeface="Times New Roman" panose="02020603050405020304" pitchFamily="18" charset="0"/>
              </a:rPr>
              <a:t>Үндсэн </a:t>
            </a:r>
            <a:r>
              <a:rPr lang="mn-MN" sz="1400" b="1" dirty="0" smtClean="0">
                <a:latin typeface="Times New Roman" panose="02020603050405020304" pitchFamily="18" charset="0"/>
                <a:cs typeface="Times New Roman" panose="02020603050405020304" pitchFamily="18" charset="0"/>
              </a:rPr>
              <a:t>зэрэглэл</a:t>
            </a:r>
            <a:r>
              <a:rPr lang="en-US" sz="1400" dirty="0">
                <a:latin typeface="Times New Roman" panose="02020603050405020304" pitchFamily="18" charset="0"/>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mn-MN" sz="1400" dirty="0" smtClean="0">
                <a:latin typeface="Times New Roman" panose="02020603050405020304" pitchFamily="18" charset="0"/>
                <a:cs typeface="Times New Roman" panose="02020603050405020304" pitchFamily="18" charset="0"/>
              </a:rPr>
              <a:t>Дист 3</a:t>
            </a:r>
            <a:r>
              <a:rPr lang="en-US" sz="1400" dirty="0" smtClean="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Хувьдаа болон хэд хэдэн удаа 200 </a:t>
            </a:r>
            <a:r>
              <a:rPr lang="en-US" sz="1400" dirty="0" smtClean="0">
                <a:latin typeface="Times New Roman" panose="02020603050405020304" pitchFamily="18" charset="0"/>
                <a:cs typeface="Times New Roman" panose="02020603050405020304" pitchFamily="18" charset="0"/>
              </a:rPr>
              <a:t>PV-</a:t>
            </a:r>
            <a:r>
              <a:rPr lang="mn-MN" sz="1400" dirty="0" smtClean="0">
                <a:latin typeface="Times New Roman" panose="02020603050405020304" pitchFamily="18" charset="0"/>
                <a:cs typeface="Times New Roman" panose="02020603050405020304" pitchFamily="18" charset="0"/>
              </a:rPr>
              <a:t>с доош хэмжээний </a:t>
            </a:r>
            <a:r>
              <a:rPr lang="mn-MN" sz="1400" dirty="0">
                <a:latin typeface="Times New Roman" panose="02020603050405020304" pitchFamily="18" charset="0"/>
                <a:cs typeface="Times New Roman" panose="02020603050405020304" pitchFamily="18" charset="0"/>
              </a:rPr>
              <a:t>хуримтлал үүсгэсэн тухайн сардаа </a:t>
            </a:r>
            <a:r>
              <a:rPr lang="mn-MN" sz="1400" dirty="0" smtClean="0">
                <a:latin typeface="Times New Roman" panose="02020603050405020304" pitchFamily="18" charset="0"/>
                <a:cs typeface="Times New Roman" panose="02020603050405020304" pitchFamily="18" charset="0"/>
              </a:rPr>
              <a:t>3* </a:t>
            </a:r>
            <a:r>
              <a:rPr lang="mn-MN" sz="1400" dirty="0">
                <a:latin typeface="Times New Roman" panose="02020603050405020304" pitchFamily="18" charset="0"/>
                <a:cs typeface="Times New Roman" panose="02020603050405020304" pitchFamily="18" charset="0"/>
              </a:rPr>
              <a:t>одтой дист болно.</a:t>
            </a: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mn-MN" sz="1400" dirty="0" smtClean="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400" dirty="0" smtClean="0">
                <a:latin typeface="Times New Roman" panose="02020603050405020304" pitchFamily="18" charset="0"/>
                <a:cs typeface="Times New Roman" panose="02020603050405020304" pitchFamily="18" charset="0"/>
              </a:rPr>
              <a:t>Дист </a:t>
            </a:r>
            <a:r>
              <a:rPr lang="mn-MN" sz="1400" dirty="0">
                <a:latin typeface="Times New Roman" panose="02020603050405020304" pitchFamily="18" charset="0"/>
                <a:cs typeface="Times New Roman" panose="02020603050405020304" pitchFamily="18" charset="0"/>
              </a:rPr>
              <a:t>4*: Хувьдаа болон хэд хэдэн удаа 200 </a:t>
            </a:r>
            <a:r>
              <a:rPr lang="en-US" sz="1400" dirty="0">
                <a:latin typeface="Times New Roman" panose="02020603050405020304" pitchFamily="18" charset="0"/>
                <a:cs typeface="Times New Roman" panose="02020603050405020304" pitchFamily="18" charset="0"/>
              </a:rPr>
              <a:t>PV-</a:t>
            </a:r>
            <a:r>
              <a:rPr lang="mn-MN" sz="1400" dirty="0">
                <a:latin typeface="Times New Roman" panose="02020603050405020304" pitchFamily="18" charset="0"/>
                <a:cs typeface="Times New Roman" panose="02020603050405020304" pitchFamily="18" charset="0"/>
              </a:rPr>
              <a:t>тэй тэнцүү, түүнээс дээш хэмжээний хуримтлал үүсгэсэн тухайн сардаа 4* одтой дист болно</a:t>
            </a:r>
            <a:r>
              <a:rPr lang="mn-MN" sz="1400" dirty="0" smtClean="0">
                <a:latin typeface="Times New Roman" panose="02020603050405020304" pitchFamily="18" charset="0"/>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400" dirty="0">
                <a:latin typeface="Times New Roman" panose="02020603050405020304" pitchFamily="18" charset="0"/>
                <a:cs typeface="Times New Roman" panose="02020603050405020304" pitchFamily="18" charset="0"/>
              </a:rPr>
              <a:t>Дист 5*: </a:t>
            </a:r>
            <a:r>
              <a:rPr lang="mn-MN" sz="1400" dirty="0" smtClean="0">
                <a:latin typeface="Times New Roman" panose="02020603050405020304" pitchFamily="18" charset="0"/>
                <a:cs typeface="Times New Roman" panose="02020603050405020304" pitchFamily="18" charset="0"/>
              </a:rPr>
              <a:t>Багийн </a:t>
            </a:r>
            <a:r>
              <a:rPr lang="mn-MN" sz="1400" dirty="0">
                <a:latin typeface="Times New Roman" panose="02020603050405020304" pitchFamily="18" charset="0"/>
                <a:cs typeface="Times New Roman" panose="02020603050405020304" pitchFamily="18" charset="0"/>
              </a:rPr>
              <a:t>борлуулалт </a:t>
            </a:r>
            <a:r>
              <a:rPr lang="mn-MN" sz="1400" dirty="0" smtClean="0">
                <a:latin typeface="Times New Roman" panose="02020603050405020304" pitchFamily="18" charset="0"/>
                <a:cs typeface="Times New Roman" panose="02020603050405020304" pitchFamily="18" charset="0"/>
              </a:rPr>
              <a:t>1200 </a:t>
            </a:r>
            <a:r>
              <a:rPr lang="en-US" sz="1400" dirty="0">
                <a:latin typeface="Times New Roman" panose="02020603050405020304" pitchFamily="18" charset="0"/>
                <a:cs typeface="Times New Roman" panose="02020603050405020304" pitchFamily="18" charset="0"/>
              </a:rPr>
              <a:t>PV-</a:t>
            </a:r>
            <a:r>
              <a:rPr lang="mn-MN" sz="1400" dirty="0">
                <a:latin typeface="Times New Roman" panose="02020603050405020304" pitchFamily="18" charset="0"/>
                <a:cs typeface="Times New Roman" panose="02020603050405020304" pitchFamily="18" charset="0"/>
              </a:rPr>
              <a:t>тэй тэнцүү буюу түүнээс дээш байвал тухайн сардаа 5* одтой дист болно</a:t>
            </a:r>
            <a:r>
              <a:rPr lang="mn-MN" sz="1400" dirty="0" smtClean="0">
                <a:latin typeface="Times New Roman" panose="02020603050405020304" pitchFamily="18" charset="0"/>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400" dirty="0">
                <a:latin typeface="Times New Roman" panose="02020603050405020304" pitchFamily="18" charset="0"/>
                <a:cs typeface="Times New Roman" panose="02020603050405020304" pitchFamily="18" charset="0"/>
              </a:rPr>
              <a:t>Дист 6*: Багийн борлуулалт 5000 </a:t>
            </a:r>
            <a:r>
              <a:rPr lang="en-US" sz="1400" dirty="0">
                <a:latin typeface="Times New Roman" panose="02020603050405020304" pitchFamily="18" charset="0"/>
                <a:cs typeface="Times New Roman" panose="02020603050405020304" pitchFamily="18" charset="0"/>
              </a:rPr>
              <a:t>PV-</a:t>
            </a:r>
            <a:r>
              <a:rPr lang="mn-MN" sz="1400" dirty="0">
                <a:latin typeface="Times New Roman" panose="02020603050405020304" pitchFamily="18" charset="0"/>
                <a:cs typeface="Times New Roman" panose="02020603050405020304" pitchFamily="18" charset="0"/>
              </a:rPr>
              <a:t>тэй тэнцүү буюу түүнээс дээш </a:t>
            </a:r>
            <a:r>
              <a:rPr lang="mn-MN" sz="1400" dirty="0" smtClean="0">
                <a:latin typeface="Times New Roman" panose="02020603050405020304" pitchFamily="18" charset="0"/>
                <a:cs typeface="Times New Roman" panose="02020603050405020304" pitchFamily="18" charset="0"/>
              </a:rPr>
              <a:t>байвал </a:t>
            </a:r>
            <a:r>
              <a:rPr lang="mn-MN" sz="1400" dirty="0">
                <a:latin typeface="Times New Roman" panose="02020603050405020304" pitchFamily="18" charset="0"/>
                <a:cs typeface="Times New Roman" panose="02020603050405020304" pitchFamily="18" charset="0"/>
              </a:rPr>
              <a:t>тухайн сардаа </a:t>
            </a:r>
            <a:r>
              <a:rPr lang="mn-MN" sz="1400" dirty="0" smtClean="0">
                <a:latin typeface="Times New Roman" panose="02020603050405020304" pitchFamily="18" charset="0"/>
                <a:cs typeface="Times New Roman" panose="02020603050405020304" pitchFamily="18" charset="0"/>
              </a:rPr>
              <a:t>6</a:t>
            </a:r>
            <a:r>
              <a:rPr lang="en-US" sz="1400" dirty="0" smtClean="0">
                <a:latin typeface="Times New Roman" panose="02020603050405020304" pitchFamily="18" charset="0"/>
                <a:cs typeface="Times New Roman" panose="02020603050405020304" pitchFamily="18" charset="0"/>
              </a:rPr>
              <a:t>*</a:t>
            </a:r>
            <a:r>
              <a:rPr lang="mn-MN" sz="1400" dirty="0" smtClean="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дист </a:t>
            </a:r>
            <a:r>
              <a:rPr lang="mn-MN" sz="1400" dirty="0" smtClean="0">
                <a:latin typeface="Times New Roman" panose="02020603050405020304" pitchFamily="18" charset="0"/>
                <a:cs typeface="Times New Roman" panose="02020603050405020304" pitchFamily="18" charset="0"/>
              </a:rPr>
              <a:t>болно.</a:t>
            </a:r>
          </a:p>
          <a:p>
            <a:pPr marL="342900" lvl="0" indent="-342900">
              <a:buFont typeface="+mj-lt"/>
              <a:buAutoNum type="arabicPeriod"/>
            </a:pPr>
            <a:endParaRPr lang="mn-MN" sz="1400" dirty="0" smtClean="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400" dirty="0" smtClean="0">
                <a:latin typeface="Times New Roman" panose="02020603050405020304" pitchFamily="18" charset="0"/>
                <a:cs typeface="Times New Roman" panose="02020603050405020304" pitchFamily="18" charset="0"/>
              </a:rPr>
              <a:t>Дист </a:t>
            </a:r>
            <a:r>
              <a:rPr lang="mn-MN" sz="1400" dirty="0">
                <a:latin typeface="Times New Roman" panose="02020603050405020304" pitchFamily="18" charset="0"/>
                <a:cs typeface="Times New Roman" panose="02020603050405020304" pitchFamily="18" charset="0"/>
              </a:rPr>
              <a:t>7*: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I</a:t>
            </a:r>
            <a:r>
              <a:rPr lang="mn-MN" altLang="zh-CN" sz="1400" dirty="0">
                <a:latin typeface="Times New Roman" panose="02020603050405020304" pitchFamily="18" charset="0"/>
                <a:ea typeface="微软雅黑" panose="020B0503020204020204" pitchFamily="34" charset="-122"/>
                <a:cs typeface="Times New Roman" panose="02020603050405020304" pitchFamily="18" charset="0"/>
              </a:rPr>
              <a:t>-р эгнээндээ 2 – 6 одтой , Багийн </a:t>
            </a:r>
            <a:r>
              <a:rPr lang="mn-M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борлуулалт</a:t>
            </a:r>
            <a:r>
              <a:rPr lang="mn-MN" sz="1400" dirty="0" smtClean="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25000 </a:t>
            </a:r>
            <a:r>
              <a:rPr lang="en-US" sz="1400" dirty="0">
                <a:latin typeface="Times New Roman" panose="02020603050405020304" pitchFamily="18" charset="0"/>
                <a:cs typeface="Times New Roman" panose="02020603050405020304" pitchFamily="18" charset="0"/>
              </a:rPr>
              <a:t>PV-</a:t>
            </a:r>
            <a:r>
              <a:rPr lang="mn-MN" sz="1400" dirty="0">
                <a:latin typeface="Times New Roman" panose="02020603050405020304" pitchFamily="18" charset="0"/>
                <a:cs typeface="Times New Roman" panose="02020603050405020304" pitchFamily="18" charset="0"/>
              </a:rPr>
              <a:t>тэй тэнцүү буюу түүнээс дээш байвал тухайн сардаа 7* дист </a:t>
            </a:r>
            <a:r>
              <a:rPr lang="mn-MN" sz="1400" dirty="0" smtClean="0">
                <a:latin typeface="Times New Roman" panose="02020603050405020304" pitchFamily="18" charset="0"/>
                <a:cs typeface="Times New Roman" panose="02020603050405020304" pitchFamily="18" charset="0"/>
              </a:rPr>
              <a:t>болно.</a:t>
            </a:r>
            <a:endParaRPr lang="mn-MN" sz="1400" dirty="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mn-MN" sz="1400" dirty="0" smtClean="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400" dirty="0" smtClean="0">
                <a:latin typeface="Times New Roman" panose="02020603050405020304" pitchFamily="18" charset="0"/>
                <a:cs typeface="Times New Roman" panose="02020603050405020304" pitchFamily="18" charset="0"/>
              </a:rPr>
              <a:t>Дист 8*: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a:t>
            </a:r>
            <a:r>
              <a:rPr lang="mn-MN" altLang="zh-CN" sz="1400" dirty="0">
                <a:latin typeface="Times New Roman" panose="02020603050405020304" pitchFamily="18" charset="0"/>
                <a:ea typeface="微软雅黑" panose="020B0503020204020204" pitchFamily="34" charset="-122"/>
                <a:cs typeface="Times New Roman" panose="02020603050405020304" pitchFamily="18" charset="0"/>
              </a:rPr>
              <a:t>-р эгнээ 2 - 7 одтой, Багийн </a:t>
            </a:r>
            <a:r>
              <a:rPr lang="mn-M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борлуулалт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10</a:t>
            </a:r>
            <a:r>
              <a:rPr lang="ru-RU"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0000</a:t>
            </a:r>
            <a:r>
              <a:rPr lang="mn-M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PV</a:t>
            </a:r>
            <a:r>
              <a:rPr lang="mn-M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mn-MN" sz="1400" dirty="0" smtClean="0">
                <a:latin typeface="Times New Roman" panose="02020603050405020304" pitchFamily="18" charset="0"/>
                <a:cs typeface="Times New Roman" panose="02020603050405020304" pitchFamily="18" charset="0"/>
              </a:rPr>
              <a:t>тэй тэнцүү буюу түүнээс дээш байвал тухайн сардаа 8* дист болно.</a:t>
            </a:r>
            <a:endParaRPr lang="en-US" sz="1400" dirty="0">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510985" y="697705"/>
            <a:ext cx="5065109" cy="592222"/>
          </a:xfrm>
          <a:prstGeom prst="rect">
            <a:avLst/>
          </a:prstGeom>
        </p:spPr>
        <p:txBody>
          <a:bodyPr wrap="square" lIns="91435" tIns="45717" rIns="91435" bIns="45717">
            <a:spAutoFit/>
          </a:bodyPr>
          <a:lstStyle/>
          <a:p>
            <a:pPr>
              <a:lnSpc>
                <a:spcPts val="2200"/>
              </a:lnSpc>
              <a:tabLst>
                <a:tab pos="38097" algn="l"/>
                <a:tab pos="63496" algn="l"/>
                <a:tab pos="76195" algn="l"/>
                <a:tab pos="88895" algn="l"/>
                <a:tab pos="101593" algn="l"/>
                <a:tab pos="139690" algn="l"/>
                <a:tab pos="342876" algn="l"/>
                <a:tab pos="533363" algn="l"/>
                <a:tab pos="558761" algn="l"/>
                <a:tab pos="609559" algn="l"/>
                <a:tab pos="622257" algn="l"/>
                <a:tab pos="647654" algn="l"/>
                <a:tab pos="1181017" algn="l"/>
                <a:tab pos="1790575" algn="l"/>
                <a:tab pos="3530353" algn="l"/>
                <a:tab pos="3555752" algn="l"/>
                <a:tab pos="3593849" algn="l"/>
                <a:tab pos="5130441" algn="l"/>
                <a:tab pos="5676502" algn="l"/>
                <a:tab pos="5752696" algn="l"/>
              </a:tabLst>
            </a:pPr>
            <a:r>
              <a:rPr lang="en-US" altLang="zh-CN" sz="1800" b="1" dirty="0">
                <a:solidFill>
                  <a:schemeClr val="tx2"/>
                </a:solidFill>
                <a:latin typeface="Times New Roman" panose="02020603050405020304" pitchFamily="18" charset="0"/>
                <a:cs typeface="Times New Roman" panose="02020603050405020304" pitchFamily="18" charset="0"/>
              </a:rPr>
              <a:t>2.1. </a:t>
            </a:r>
            <a:r>
              <a:rPr lang="mn-MN" altLang="zh-CN" sz="1800" b="1" dirty="0">
                <a:solidFill>
                  <a:schemeClr val="tx2"/>
                </a:solidFill>
                <a:latin typeface="Times New Roman" panose="02020603050405020304" pitchFamily="18" charset="0"/>
                <a:cs typeface="Times New Roman" panose="02020603050405020304" pitchFamily="18" charset="0"/>
              </a:rPr>
              <a:t>ҮНДСЭН БА ХҮНДЭТ ЗЭРЭГЛЭЛ</a:t>
            </a:r>
            <a:endParaRPr lang="en-US" altLang="zh-CN" sz="1800" b="1" dirty="0">
              <a:solidFill>
                <a:schemeClr val="tx2"/>
              </a:solidFill>
              <a:latin typeface="Times New Roman" panose="02020603050405020304" pitchFamily="18" charset="0"/>
              <a:cs typeface="Times New Roman" panose="02020603050405020304" pitchFamily="18" charset="0"/>
            </a:endParaRPr>
          </a:p>
          <a:p>
            <a:pPr>
              <a:lnSpc>
                <a:spcPts val="1600"/>
              </a:lnSpc>
              <a:tabLst>
                <a:tab pos="38097" algn="l"/>
                <a:tab pos="63496" algn="l"/>
                <a:tab pos="76195" algn="l"/>
                <a:tab pos="88895" algn="l"/>
                <a:tab pos="101593" algn="l"/>
                <a:tab pos="139690" algn="l"/>
                <a:tab pos="342876" algn="l"/>
                <a:tab pos="533363" algn="l"/>
                <a:tab pos="558761" algn="l"/>
                <a:tab pos="609559" algn="l"/>
                <a:tab pos="622257" algn="l"/>
                <a:tab pos="647654" algn="l"/>
                <a:tab pos="1181017" algn="l"/>
                <a:tab pos="1790575" algn="l"/>
                <a:tab pos="3530353" algn="l"/>
                <a:tab pos="3555752" algn="l"/>
                <a:tab pos="3593849" algn="l"/>
                <a:tab pos="5130441" algn="l"/>
                <a:tab pos="5676502" algn="l"/>
                <a:tab pos="5752696" algn="l"/>
              </a:tabLst>
            </a:pPr>
            <a:r>
              <a:rPr lang="en-US" altLang="zh-CN" sz="1800" b="1" dirty="0">
                <a:solidFill>
                  <a:schemeClr val="tx2"/>
                </a:solidFill>
                <a:latin typeface="Times New Roman" panose="02020603050405020304" pitchFamily="18" charset="0"/>
                <a:cs typeface="Times New Roman" panose="02020603050405020304" pitchFamily="18" charset="0"/>
              </a:rPr>
              <a:t>			</a:t>
            </a:r>
            <a:endParaRPr lang="mn-MN" altLang="zh-CN" sz="1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906852672"/>
              </p:ext>
            </p:extLst>
          </p:nvPr>
        </p:nvGraphicFramePr>
        <p:xfrm>
          <a:off x="8134239" y="1370856"/>
          <a:ext cx="6433456" cy="2759405"/>
        </p:xfrm>
        <a:graphic>
          <a:graphicData uri="http://schemas.openxmlformats.org/drawingml/2006/table">
            <a:tbl>
              <a:tblPr>
                <a:tableStyleId>{C4B1156A-380E-4F78-BDF5-A606A8083BF9}</a:tableStyleId>
              </a:tblPr>
              <a:tblGrid>
                <a:gridCol w="1175656"/>
                <a:gridCol w="1219200"/>
                <a:gridCol w="1219200"/>
                <a:gridCol w="1034144"/>
                <a:gridCol w="914400"/>
                <a:gridCol w="870856"/>
              </a:tblGrid>
              <a:tr h="182880">
                <a:tc gridSpan="6">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Хүндэт зэрэглэл</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56089">
                <a:tc>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ХА</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МА</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АА</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uk-UA" sz="1200" dirty="0">
                          <a:solidFill>
                            <a:schemeClr val="tx1"/>
                          </a:solidFill>
                          <a:effectLst/>
                          <a:latin typeface="Times New Roman" panose="02020603050405020304" pitchFamily="18" charset="0"/>
                          <a:cs typeface="Times New Roman" panose="02020603050405020304" pitchFamily="18" charset="0"/>
                        </a:rPr>
                        <a:t>*</a:t>
                      </a:r>
                      <a:r>
                        <a:rPr lang="mn-MN" sz="1200" dirty="0">
                          <a:solidFill>
                            <a:schemeClr val="tx1"/>
                          </a:solidFill>
                          <a:effectLst/>
                          <a:latin typeface="Times New Roman" panose="02020603050405020304" pitchFamily="18" charset="0"/>
                          <a:cs typeface="Times New Roman" panose="02020603050405020304" pitchFamily="18" charset="0"/>
                        </a:rPr>
                        <a:t>АА</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УЗГ</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algn="ctr">
                        <a:spcBef>
                          <a:spcPts val="0"/>
                        </a:spcBef>
                        <a:spcAft>
                          <a:spcPts val="0"/>
                        </a:spcAft>
                      </a:pPr>
                      <a:r>
                        <a:rPr lang="mn-MN" sz="1200" dirty="0">
                          <a:solidFill>
                            <a:schemeClr val="tx1"/>
                          </a:solidFill>
                          <a:effectLst/>
                          <a:latin typeface="Times New Roman" panose="02020603050405020304" pitchFamily="18" charset="0"/>
                          <a:cs typeface="Times New Roman" panose="02020603050405020304" pitchFamily="18" charset="0"/>
                        </a:rPr>
                        <a:t>УЗХГ</a:t>
                      </a:r>
                      <a:endParaRPr lang="en-US" sz="1200" dirty="0">
                        <a:solidFill>
                          <a:schemeClr val="tx1"/>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r>
              <a:tr h="973058">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200PV</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5983" marR="659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47378">
                <a:tc>
                  <a:txBody>
                    <a:bodyPr/>
                    <a:lstStyle/>
                    <a:p>
                      <a:pPr marL="0" marR="0" algn="ctr">
                        <a:lnSpc>
                          <a:spcPts val="1200"/>
                        </a:lnSpc>
                        <a:spcBef>
                          <a:spcPts val="0"/>
                        </a:spcBef>
                        <a:spcAft>
                          <a:spcPts val="0"/>
                        </a:spcAft>
                      </a:pPr>
                      <a:r>
                        <a:rPr lang="mn-MN" sz="1200" dirty="0">
                          <a:solidFill>
                            <a:srgbClr val="000000"/>
                          </a:solidFill>
                          <a:effectLst/>
                          <a:latin typeface="Times New Roman" panose="02020603050405020304" pitchFamily="18" charset="0"/>
                          <a:cs typeface="Times New Roman" panose="02020603050405020304" pitchFamily="18" charset="0"/>
                        </a:rPr>
                        <a:t>Хоёр Мөчирт</a:t>
                      </a:r>
                      <a:r>
                        <a:rPr lang="ru-RU" sz="1200" dirty="0">
                          <a:solidFill>
                            <a:srgbClr val="000000"/>
                          </a:solidFill>
                          <a:effectLst/>
                          <a:latin typeface="Times New Roman" panose="02020603050405020304" pitchFamily="18" charset="0"/>
                          <a:cs typeface="Times New Roman" panose="02020603050405020304" pitchFamily="18" charset="0"/>
                        </a:rPr>
                        <a:t>  </a:t>
                      </a:r>
                      <a:r>
                        <a:rPr lang="mn-MN" sz="1200" dirty="0">
                          <a:solidFill>
                            <a:srgbClr val="000000"/>
                          </a:solidFill>
                          <a:effectLst/>
                          <a:latin typeface="Times New Roman" panose="02020603050405020304" pitchFamily="18" charset="0"/>
                          <a:cs typeface="Times New Roman" panose="02020603050405020304" pitchFamily="18" charset="0"/>
                        </a:rPr>
                        <a:t>тус </a:t>
                      </a:r>
                      <a:r>
                        <a:rPr lang="mn-MN" sz="1200" dirty="0" smtClean="0">
                          <a:solidFill>
                            <a:srgbClr val="000000"/>
                          </a:solidFill>
                          <a:effectLst/>
                          <a:latin typeface="Times New Roman" panose="02020603050405020304" pitchFamily="18" charset="0"/>
                          <a:cs typeface="Times New Roman" panose="02020603050405020304" pitchFamily="18" charset="0"/>
                        </a:rPr>
                        <a:t>бүрд </a:t>
                      </a:r>
                      <a:r>
                        <a:rPr lang="mn-MN" sz="1200" dirty="0">
                          <a:solidFill>
                            <a:srgbClr val="000000"/>
                          </a:solidFill>
                          <a:effectLst/>
                          <a:latin typeface="Times New Roman" panose="02020603050405020304" pitchFamily="18" charset="0"/>
                          <a:cs typeface="Times New Roman" panose="02020603050405020304" pitchFamily="18" charset="0"/>
                        </a:rPr>
                        <a:t>нэг </a:t>
                      </a:r>
                      <a:r>
                        <a:rPr lang="ru-RU" sz="1200" dirty="0">
                          <a:solidFill>
                            <a:srgbClr val="000000"/>
                          </a:solidFill>
                          <a:effectLst/>
                          <a:latin typeface="Times New Roman" panose="02020603050405020304" pitchFamily="18" charset="0"/>
                          <a:cs typeface="Times New Roman" panose="02020603050405020304" pitchFamily="18" charset="0"/>
                        </a:rPr>
                        <a:t>8</a:t>
                      </a:r>
                      <a:r>
                        <a:rPr lang="uk-UA" sz="1200" dirty="0">
                          <a:solidFill>
                            <a:srgbClr val="000000"/>
                          </a:solidFill>
                          <a:effectLst/>
                          <a:latin typeface="Times New Roman" panose="02020603050405020304" pitchFamily="18" charset="0"/>
                          <a:cs typeface="Times New Roman" panose="02020603050405020304" pitchFamily="18" charset="0"/>
                        </a:rPr>
                        <a:t>*</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200"/>
                        </a:lnSpc>
                        <a:spcBef>
                          <a:spcPts val="0"/>
                        </a:spcBef>
                        <a:spcAft>
                          <a:spcPts val="0"/>
                        </a:spcAft>
                      </a:pPr>
                      <a:r>
                        <a:rPr lang="mn-MN" sz="1200" dirty="0">
                          <a:solidFill>
                            <a:srgbClr val="000000"/>
                          </a:solidFill>
                          <a:effectLst/>
                          <a:latin typeface="Times New Roman" panose="02020603050405020304" pitchFamily="18" charset="0"/>
                          <a:cs typeface="Times New Roman" panose="02020603050405020304" pitchFamily="18" charset="0"/>
                        </a:rPr>
                        <a:t>Гурван мөчирт тус </a:t>
                      </a:r>
                      <a:r>
                        <a:rPr lang="mn-MN" sz="1200" dirty="0" smtClean="0">
                          <a:solidFill>
                            <a:srgbClr val="000000"/>
                          </a:solidFill>
                          <a:effectLst/>
                          <a:latin typeface="Times New Roman" panose="02020603050405020304" pitchFamily="18" charset="0"/>
                          <a:cs typeface="Times New Roman" panose="02020603050405020304" pitchFamily="18" charset="0"/>
                        </a:rPr>
                        <a:t>бүрд </a:t>
                      </a:r>
                      <a:r>
                        <a:rPr lang="mn-MN" sz="1200" dirty="0">
                          <a:solidFill>
                            <a:srgbClr val="000000"/>
                          </a:solidFill>
                          <a:effectLst/>
                          <a:latin typeface="Times New Roman" panose="02020603050405020304" pitchFamily="18" charset="0"/>
                          <a:cs typeface="Times New Roman" panose="02020603050405020304" pitchFamily="18" charset="0"/>
                        </a:rPr>
                        <a:t>нэг</a:t>
                      </a:r>
                      <a:r>
                        <a:rPr lang="ru-RU" sz="1200" dirty="0">
                          <a:solidFill>
                            <a:srgbClr val="000000"/>
                          </a:solidFill>
                          <a:effectLst/>
                          <a:latin typeface="Times New Roman" panose="02020603050405020304" pitchFamily="18" charset="0"/>
                          <a:cs typeface="Times New Roman" panose="02020603050405020304" pitchFamily="18" charset="0"/>
                        </a:rPr>
                        <a:t>  8</a:t>
                      </a:r>
                      <a:r>
                        <a:rPr lang="uk-UA" sz="1200" dirty="0">
                          <a:solidFill>
                            <a:srgbClr val="000000"/>
                          </a:solidFill>
                          <a:effectLst/>
                          <a:latin typeface="Times New Roman" panose="02020603050405020304" pitchFamily="18" charset="0"/>
                          <a:cs typeface="Times New Roman" panose="02020603050405020304" pitchFamily="18" charset="0"/>
                        </a:rPr>
                        <a:t>*</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200"/>
                        </a:lnSpc>
                        <a:spcBef>
                          <a:spcPts val="0"/>
                        </a:spcBef>
                        <a:spcAft>
                          <a:spcPts val="0"/>
                        </a:spcAft>
                      </a:pPr>
                      <a:r>
                        <a:rPr lang="mn-MN" sz="1200" dirty="0">
                          <a:solidFill>
                            <a:srgbClr val="000000"/>
                          </a:solidFill>
                          <a:effectLst/>
                          <a:latin typeface="Times New Roman" panose="02020603050405020304" pitchFamily="18" charset="0"/>
                          <a:cs typeface="Times New Roman" panose="02020603050405020304" pitchFamily="18" charset="0"/>
                        </a:rPr>
                        <a:t>Дөрвөн мөчирт тус </a:t>
                      </a:r>
                      <a:r>
                        <a:rPr lang="mn-MN" sz="1200" dirty="0" smtClean="0">
                          <a:solidFill>
                            <a:srgbClr val="000000"/>
                          </a:solidFill>
                          <a:effectLst/>
                          <a:latin typeface="Times New Roman" panose="02020603050405020304" pitchFamily="18" charset="0"/>
                          <a:cs typeface="Times New Roman" panose="02020603050405020304" pitchFamily="18" charset="0"/>
                        </a:rPr>
                        <a:t>бүрд </a:t>
                      </a:r>
                      <a:r>
                        <a:rPr lang="mn-MN" sz="1200" dirty="0">
                          <a:solidFill>
                            <a:srgbClr val="000000"/>
                          </a:solidFill>
                          <a:effectLst/>
                          <a:latin typeface="Times New Roman" panose="02020603050405020304" pitchFamily="18" charset="0"/>
                          <a:cs typeface="Times New Roman" panose="02020603050405020304" pitchFamily="18" charset="0"/>
                        </a:rPr>
                        <a:t>нэг</a:t>
                      </a:r>
                      <a:r>
                        <a:rPr lang="ru-RU" sz="1200" dirty="0">
                          <a:solidFill>
                            <a:srgbClr val="000000"/>
                          </a:solidFill>
                          <a:effectLst/>
                          <a:latin typeface="Times New Roman" panose="02020603050405020304" pitchFamily="18" charset="0"/>
                          <a:cs typeface="Times New Roman" panose="02020603050405020304" pitchFamily="18" charset="0"/>
                        </a:rPr>
                        <a:t>  8</a:t>
                      </a:r>
                      <a:r>
                        <a:rPr lang="uk-UA" sz="1200" dirty="0">
                          <a:solidFill>
                            <a:srgbClr val="000000"/>
                          </a:solidFill>
                          <a:effectLst/>
                          <a:latin typeface="Times New Roman" panose="02020603050405020304" pitchFamily="18" charset="0"/>
                          <a:cs typeface="Times New Roman" panose="02020603050405020304" pitchFamily="18" charset="0"/>
                        </a:rPr>
                        <a:t>*</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200"/>
                        </a:lnSpc>
                        <a:spcBef>
                          <a:spcPts val="0"/>
                        </a:spcBef>
                        <a:spcAft>
                          <a:spcPts val="0"/>
                        </a:spcAft>
                      </a:pPr>
                      <a:r>
                        <a:rPr lang="mn-MN" sz="1200" dirty="0">
                          <a:solidFill>
                            <a:srgbClr val="000000"/>
                          </a:solidFill>
                          <a:effectLst/>
                          <a:latin typeface="Times New Roman" panose="02020603050405020304" pitchFamily="18" charset="0"/>
                          <a:cs typeface="Times New Roman" panose="02020603050405020304" pitchFamily="18" charset="0"/>
                        </a:rPr>
                        <a:t>Таван мөчирт тус </a:t>
                      </a:r>
                      <a:r>
                        <a:rPr lang="mn-MN" sz="1200" dirty="0" smtClean="0">
                          <a:solidFill>
                            <a:srgbClr val="000000"/>
                          </a:solidFill>
                          <a:effectLst/>
                          <a:latin typeface="Times New Roman" panose="02020603050405020304" pitchFamily="18" charset="0"/>
                          <a:cs typeface="Times New Roman" panose="02020603050405020304" pitchFamily="18" charset="0"/>
                        </a:rPr>
                        <a:t>бүрд </a:t>
                      </a:r>
                      <a:r>
                        <a:rPr lang="mn-MN" sz="1200" dirty="0">
                          <a:solidFill>
                            <a:srgbClr val="000000"/>
                          </a:solidFill>
                          <a:effectLst/>
                          <a:latin typeface="Times New Roman" panose="02020603050405020304" pitchFamily="18" charset="0"/>
                          <a:cs typeface="Times New Roman" panose="02020603050405020304" pitchFamily="18" charset="0"/>
                        </a:rPr>
                        <a:t>нэг</a:t>
                      </a:r>
                      <a:r>
                        <a:rPr lang="ru-RU" sz="1200" dirty="0">
                          <a:solidFill>
                            <a:srgbClr val="000000"/>
                          </a:solidFill>
                          <a:effectLst/>
                          <a:latin typeface="Times New Roman" panose="02020603050405020304" pitchFamily="18" charset="0"/>
                          <a:cs typeface="Times New Roman" panose="02020603050405020304" pitchFamily="18" charset="0"/>
                        </a:rPr>
                        <a:t>  8</a:t>
                      </a:r>
                      <a:r>
                        <a:rPr lang="uk-UA" sz="1200" dirty="0">
                          <a:solidFill>
                            <a:srgbClr val="000000"/>
                          </a:solidFill>
                          <a:effectLst/>
                          <a:latin typeface="Times New Roman" panose="02020603050405020304" pitchFamily="18" charset="0"/>
                          <a:cs typeface="Times New Roman" panose="02020603050405020304" pitchFamily="18" charset="0"/>
                        </a:rPr>
                        <a:t>*</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200"/>
                        </a:lnSpc>
                        <a:spcBef>
                          <a:spcPts val="0"/>
                        </a:spcBef>
                        <a:spcAft>
                          <a:spcPts val="0"/>
                        </a:spcAft>
                      </a:pPr>
                      <a:r>
                        <a:rPr lang="mn-MN" sz="1200" dirty="0" smtClean="0">
                          <a:solidFill>
                            <a:srgbClr val="000000"/>
                          </a:solidFill>
                          <a:effectLst/>
                          <a:latin typeface="Times New Roman" panose="02020603050405020304" pitchFamily="18" charset="0"/>
                          <a:cs typeface="Times New Roman" panose="02020603050405020304" pitchFamily="18" charset="0"/>
                        </a:rPr>
                        <a:t>Дөрвөн мөчир тус бүрд нэг АА</a:t>
                      </a:r>
                      <a:r>
                        <a:rPr lang="ru-RU" sz="1200" dirty="0" smtClean="0">
                          <a:solidFill>
                            <a:srgbClr val="000000"/>
                          </a:solidFill>
                          <a:effectLst/>
                          <a:latin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ts val="1200"/>
                        </a:lnSpc>
                        <a:spcBef>
                          <a:spcPts val="0"/>
                        </a:spcBef>
                        <a:spcAft>
                          <a:spcPts val="0"/>
                        </a:spcAft>
                      </a:pPr>
                      <a:r>
                        <a:rPr lang="mn-MN" sz="1200" dirty="0">
                          <a:solidFill>
                            <a:srgbClr val="000000"/>
                          </a:solidFill>
                          <a:effectLst/>
                          <a:latin typeface="Times New Roman" panose="02020603050405020304" pitchFamily="18" charset="0"/>
                          <a:cs typeface="Times New Roman" panose="02020603050405020304" pitchFamily="18" charset="0"/>
                        </a:rPr>
                        <a:t>Дөрвөн мөчир тус </a:t>
                      </a:r>
                      <a:r>
                        <a:rPr lang="mn-MN" sz="1200" dirty="0" smtClean="0">
                          <a:solidFill>
                            <a:srgbClr val="000000"/>
                          </a:solidFill>
                          <a:effectLst/>
                          <a:latin typeface="Times New Roman" panose="02020603050405020304" pitchFamily="18" charset="0"/>
                          <a:cs typeface="Times New Roman" panose="02020603050405020304" pitchFamily="18" charset="0"/>
                        </a:rPr>
                        <a:t>бүрд </a:t>
                      </a:r>
                      <a:r>
                        <a:rPr lang="mn-MN" sz="1200" dirty="0">
                          <a:solidFill>
                            <a:srgbClr val="000000"/>
                          </a:solidFill>
                          <a:effectLst/>
                          <a:latin typeface="Times New Roman" panose="02020603050405020304" pitchFamily="18" charset="0"/>
                          <a:cs typeface="Times New Roman" panose="02020603050405020304" pitchFamily="18" charset="0"/>
                        </a:rPr>
                        <a:t>нэг УЗГ </a:t>
                      </a:r>
                      <a:endParaRPr lang="en-US" sz="1200" dirty="0">
                        <a:solidFill>
                          <a:srgbClr val="000000"/>
                        </a:solidFill>
                        <a:effectLst/>
                        <a:latin typeface="Times New Roman" panose="02020603050405020304" pitchFamily="18" charset="0"/>
                        <a:cs typeface="Times New Roman" panose="02020603050405020304" pitchFamily="18" charset="0"/>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24099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35551842"/>
              </p:ext>
            </p:extLst>
          </p:nvPr>
        </p:nvGraphicFramePr>
        <p:xfrm>
          <a:off x="851694" y="1993106"/>
          <a:ext cx="6204742" cy="1770558"/>
        </p:xfrm>
        <a:graphic>
          <a:graphicData uri="http://schemas.openxmlformats.org/drawingml/2006/table">
            <a:tbl>
              <a:tblPr>
                <a:tableStyleId>{5C22544A-7EE6-4342-B048-85BDC9FD1C3A}</a:tableStyleId>
              </a:tblPr>
              <a:tblGrid>
                <a:gridCol w="1438474"/>
                <a:gridCol w="1191567"/>
                <a:gridCol w="1191567"/>
                <a:gridCol w="1191567"/>
                <a:gridCol w="1191567"/>
              </a:tblGrid>
              <a:tr h="643839">
                <a:tc>
                  <a:txBody>
                    <a:bodyPr/>
                    <a:lstStyle/>
                    <a:p>
                      <a:pPr marL="0" marR="0" algn="ctr">
                        <a:spcBef>
                          <a:spcPts val="0"/>
                        </a:spcBef>
                        <a:spcAft>
                          <a:spcPts val="0"/>
                        </a:spcAft>
                      </a:pPr>
                      <a:r>
                        <a:rPr lang="mn-MN" sz="1200" dirty="0">
                          <a:effectLst/>
                        </a:rPr>
                        <a:t>Зэрэглэлээ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Хүрэл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Мөнгөн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Цагаан 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643839">
                <a:tc>
                  <a:txBody>
                    <a:bodyPr/>
                    <a:lstStyle/>
                    <a:p>
                      <a:pPr marL="0" marR="0" algn="ctr">
                        <a:spcBef>
                          <a:spcPts val="0"/>
                        </a:spcBef>
                        <a:spcAft>
                          <a:spcPts val="0"/>
                        </a:spcAft>
                      </a:pPr>
                      <a:r>
                        <a:rPr lang="mn-MN" sz="1200" dirty="0">
                          <a:effectLst/>
                        </a:rPr>
                        <a:t>Борлуулалтаа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ru-RU" sz="1200" dirty="0">
                          <a:effectLst/>
                        </a:rPr>
                        <a:t>100</a:t>
                      </a:r>
                      <a:r>
                        <a:rPr lang="en-US" sz="1200" dirty="0">
                          <a:effectLst/>
                        </a:rPr>
                        <a:t>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ru-RU" sz="1200" dirty="0">
                          <a:effectLst/>
                        </a:rPr>
                        <a:t>200</a:t>
                      </a:r>
                      <a:r>
                        <a:rPr lang="en-US" sz="1200" dirty="0">
                          <a:effectLst/>
                        </a:rPr>
                        <a:t>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ru-RU" sz="1200" dirty="0">
                          <a:effectLst/>
                        </a:rPr>
                        <a:t>400</a:t>
                      </a:r>
                      <a:r>
                        <a:rPr lang="en-US" sz="1200" dirty="0">
                          <a:effectLst/>
                        </a:rPr>
                        <a:t>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4</a:t>
                      </a:r>
                      <a:r>
                        <a:rPr lang="ru-RU" sz="1200" dirty="0" smtClean="0">
                          <a:effectLst/>
                        </a:rPr>
                        <a:t>00</a:t>
                      </a:r>
                      <a:r>
                        <a:rPr lang="en-US" sz="1200" dirty="0" smtClean="0">
                          <a:effectLst/>
                        </a:rPr>
                        <a:t>+400 *2 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2880">
                <a:tc>
                  <a:txBody>
                    <a:bodyPr/>
                    <a:lstStyle/>
                    <a:p>
                      <a:pPr marL="0" marR="0" algn="ctr">
                        <a:spcBef>
                          <a:spcPts val="0"/>
                        </a:spcBef>
                        <a:spcAft>
                          <a:spcPts val="0"/>
                        </a:spcAft>
                      </a:pPr>
                      <a:r>
                        <a:rPr lang="mn-MN" sz="1200" dirty="0">
                          <a:effectLst/>
                        </a:rPr>
                        <a:t>Хөнгөлөлтийн хувь</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a:effectLst/>
                        </a:rPr>
                        <a:t>-</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5%</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8%</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15%</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extBox 4"/>
          <p:cNvSpPr txBox="1"/>
          <p:nvPr/>
        </p:nvSpPr>
        <p:spPr>
          <a:xfrm>
            <a:off x="457202" y="9650100"/>
            <a:ext cx="86562"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21</a:t>
            </a:r>
            <a:endParaRPr lang="en-US" altLang="zh-CN" sz="1100" dirty="0">
              <a:solidFill>
                <a:srgbClr val="000000"/>
              </a:solidFill>
              <a:latin typeface="A_Bookvarnaja" pitchFamily="18" charset="0"/>
              <a:cs typeface="A_Bookvarnaja" pitchFamily="18" charset="0"/>
            </a:endParaRPr>
          </a:p>
        </p:txBody>
      </p:sp>
      <p:sp>
        <p:nvSpPr>
          <p:cNvPr id="6" name="TextBox 1"/>
          <p:cNvSpPr txBox="1"/>
          <p:nvPr/>
        </p:nvSpPr>
        <p:spPr>
          <a:xfrm>
            <a:off x="14478001"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22</a:t>
            </a:r>
            <a:endParaRPr lang="en-US" altLang="zh-CN" sz="1100" dirty="0">
              <a:solidFill>
                <a:srgbClr val="000000"/>
              </a:solidFill>
              <a:latin typeface="A_Bookvarnaja" pitchFamily="18" charset="0"/>
              <a:cs typeface="A_Bookvarnaja" pitchFamily="18" charset="0"/>
            </a:endParaRPr>
          </a:p>
        </p:txBody>
      </p:sp>
      <p:sp>
        <p:nvSpPr>
          <p:cNvPr id="7" name="TextBox 1"/>
          <p:cNvSpPr txBox="1"/>
          <p:nvPr/>
        </p:nvSpPr>
        <p:spPr>
          <a:xfrm>
            <a:off x="2299495" y="949798"/>
            <a:ext cx="3458383" cy="328292"/>
          </a:xfrm>
          <a:prstGeom prst="rect">
            <a:avLst/>
          </a:prstGeom>
          <a:noFill/>
        </p:spPr>
        <p:txBody>
          <a:bodyPr wrap="none" lIns="0" tIns="0" rIns="0" bIns="45717" rtlCol="0">
            <a:spAutoFit/>
          </a:bodyPr>
          <a:lstStyle/>
          <a:p>
            <a:pPr>
              <a:lnSpc>
                <a:spcPts val="2200"/>
              </a:lnSpc>
            </a:pPr>
            <a:r>
              <a:rPr lang="en-US" altLang="zh-CN" sz="2000" b="1" dirty="0">
                <a:solidFill>
                  <a:schemeClr val="tx2"/>
                </a:solidFill>
                <a:latin typeface="Times New Roman" panose="02020603050405020304" pitchFamily="18" charset="0"/>
                <a:cs typeface="Times New Roman" panose="02020603050405020304" pitchFamily="18" charset="0"/>
              </a:rPr>
              <a:t>3</a:t>
            </a:r>
            <a:r>
              <a:rPr lang="en-US" altLang="zh-CN" sz="2000" b="1" dirty="0" smtClean="0">
                <a:solidFill>
                  <a:schemeClr val="tx2"/>
                </a:solidFill>
                <a:latin typeface="Times New Roman" panose="02020603050405020304" pitchFamily="18" charset="0"/>
                <a:cs typeface="Times New Roman" panose="02020603050405020304" pitchFamily="18" charset="0"/>
              </a:rPr>
              <a:t>.</a:t>
            </a:r>
            <a:r>
              <a:rPr lang="mn-MN" sz="2000" b="1" dirty="0">
                <a:solidFill>
                  <a:schemeClr val="tx2"/>
                </a:solidFill>
                <a:latin typeface="Times New Roman" panose="02020603050405020304" pitchFamily="18" charset="0"/>
                <a:cs typeface="Times New Roman" panose="02020603050405020304" pitchFamily="18" charset="0"/>
              </a:rPr>
              <a:t> </a:t>
            </a:r>
            <a:r>
              <a:rPr lang="mn-MN" sz="2000" b="1" dirty="0" smtClean="0">
                <a:solidFill>
                  <a:schemeClr val="tx2"/>
                </a:solidFill>
                <a:latin typeface="Times New Roman" panose="02020603050405020304" pitchFamily="18" charset="0"/>
                <a:cs typeface="Times New Roman" panose="02020603050405020304" pitchFamily="18" charset="0"/>
              </a:rPr>
              <a:t>ШАГНАЛ УРАМШУУЛАЛ</a:t>
            </a:r>
            <a:endParaRPr lang="en-US" altLang="zh-CN" sz="2000" b="1" dirty="0">
              <a:solidFill>
                <a:schemeClr val="tx2"/>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8089904" y="1969614"/>
            <a:ext cx="3645357" cy="311877"/>
          </a:xfrm>
          <a:prstGeom prst="rect">
            <a:avLst/>
          </a:prstGeom>
          <a:noFill/>
        </p:spPr>
        <p:txBody>
          <a:bodyPr wrap="none" lIns="0" tIns="0" rIns="0" bIns="45717" rtlCol="0">
            <a:spAutoFit/>
          </a:bodyPr>
          <a:lstStyle/>
          <a:p>
            <a:pPr>
              <a:lnSpc>
                <a:spcPts val="2200"/>
              </a:lnSpc>
            </a:pPr>
            <a:r>
              <a:rPr lang="en-US" altLang="zh-CN" sz="1800" b="1" dirty="0">
                <a:solidFill>
                  <a:schemeClr val="tx2"/>
                </a:solidFill>
                <a:latin typeface="Times New Roman" panose="02020603050405020304" pitchFamily="18" charset="0"/>
                <a:cs typeface="Times New Roman" panose="02020603050405020304" pitchFamily="18" charset="0"/>
              </a:rPr>
              <a:t>3.2. </a:t>
            </a:r>
            <a:r>
              <a:rPr lang="mn-MN" sz="1800" b="1" dirty="0">
                <a:solidFill>
                  <a:schemeClr val="tx2"/>
                </a:solidFill>
                <a:latin typeface="Times New Roman" panose="02020603050405020304" pitchFamily="18" charset="0"/>
                <a:cs typeface="Times New Roman" panose="02020603050405020304" pitchFamily="18" charset="0"/>
              </a:rPr>
              <a:t>Өргөжүүлэлтийн урамшуулал</a:t>
            </a:r>
            <a:r>
              <a:rPr lang="uk-UA" sz="1800" b="1" dirty="0" smtClean="0">
                <a:solidFill>
                  <a:schemeClr val="tx2"/>
                </a:solidFill>
                <a:latin typeface="Times New Roman" panose="02020603050405020304" pitchFamily="18" charset="0"/>
                <a:cs typeface="Times New Roman" panose="02020603050405020304" pitchFamily="18" charset="0"/>
              </a:rPr>
              <a:t>:</a:t>
            </a:r>
            <a:endParaRPr lang="en-US" altLang="zh-CN" sz="1800" b="1" dirty="0">
              <a:solidFill>
                <a:schemeClr val="tx2"/>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546970" y="6450358"/>
            <a:ext cx="3377015" cy="571948"/>
          </a:xfrm>
          <a:prstGeom prst="rect">
            <a:avLst/>
          </a:prstGeom>
          <a:noFill/>
        </p:spPr>
        <p:txBody>
          <a:bodyPr wrap="none" lIns="0" tIns="0" rIns="0" bIns="45717" rtlCol="0">
            <a:spAutoFit/>
          </a:bodyPr>
          <a:lstStyle/>
          <a:p>
            <a:pPr>
              <a:lnSpc>
                <a:spcPts val="2200"/>
              </a:lnSpc>
              <a:tabLst>
                <a:tab pos="50796" algn="l"/>
                <a:tab pos="63496" algn="l"/>
                <a:tab pos="88895" algn="l"/>
                <a:tab pos="101593" algn="l"/>
                <a:tab pos="126991" algn="l"/>
                <a:tab pos="139690" algn="l"/>
                <a:tab pos="380973" algn="l"/>
                <a:tab pos="495265" algn="l"/>
                <a:tab pos="520664" algn="l"/>
                <a:tab pos="1498494" algn="l"/>
                <a:tab pos="1650886" algn="l"/>
                <a:tab pos="1714380" algn="l"/>
                <a:tab pos="1828672" algn="l"/>
              </a:tabLst>
            </a:pPr>
            <a:r>
              <a:rPr lang="en-US" altLang="zh-CN" sz="1800" b="1" dirty="0">
                <a:solidFill>
                  <a:schemeClr val="tx2"/>
                </a:solidFill>
                <a:latin typeface="Times New Roman" panose="02020603050405020304" pitchFamily="18" charset="0"/>
                <a:cs typeface="Times New Roman" panose="02020603050405020304" pitchFamily="18" charset="0"/>
              </a:rPr>
              <a:t>3.1. </a:t>
            </a:r>
            <a:r>
              <a:rPr lang="mn-MN" sz="1800" b="1" dirty="0" smtClean="0">
                <a:solidFill>
                  <a:schemeClr val="tx2"/>
                </a:solidFill>
                <a:latin typeface="Times New Roman" panose="02020603050405020304" pitchFamily="18" charset="0"/>
                <a:cs typeface="Times New Roman" panose="02020603050405020304" pitchFamily="18" charset="0"/>
              </a:rPr>
              <a:t>Үйлчилгээний урамшуулал:</a:t>
            </a:r>
            <a:endParaRPr lang="en-US" altLang="zh-CN" sz="1800" b="1" dirty="0" smtClean="0">
              <a:solidFill>
                <a:schemeClr val="tx2"/>
              </a:solidFill>
              <a:latin typeface="Times New Roman" panose="02020603050405020304" pitchFamily="18" charset="0"/>
              <a:cs typeface="Times New Roman" panose="02020603050405020304" pitchFamily="18" charset="0"/>
            </a:endParaRPr>
          </a:p>
          <a:p>
            <a:pPr>
              <a:lnSpc>
                <a:spcPts val="1900"/>
              </a:lnSpc>
              <a:tabLst>
                <a:tab pos="50796" algn="l"/>
                <a:tab pos="63496" algn="l"/>
                <a:tab pos="88895" algn="l"/>
                <a:tab pos="101593" algn="l"/>
                <a:tab pos="126991" algn="l"/>
                <a:tab pos="139690" algn="l"/>
                <a:tab pos="380973" algn="l"/>
                <a:tab pos="495265" algn="l"/>
                <a:tab pos="520664" algn="l"/>
                <a:tab pos="1498494" algn="l"/>
                <a:tab pos="1650886" algn="l"/>
                <a:tab pos="1714380" algn="l"/>
                <a:tab pos="1828672" algn="l"/>
              </a:tabLst>
            </a:pPr>
            <a:r>
              <a:rPr lang="en-US" altLang="zh-CN" sz="1800" b="1" dirty="0" smtClean="0">
                <a:solidFill>
                  <a:schemeClr val="tx2"/>
                </a:solidFill>
                <a:latin typeface="Times New Roman" panose="02020603050405020304" pitchFamily="18" charset="0"/>
                <a:cs typeface="Times New Roman" panose="02020603050405020304" pitchFamily="18" charset="0"/>
              </a:rPr>
              <a:t>		</a:t>
            </a:r>
            <a:endParaRPr lang="mn-MN" altLang="zh-CN" sz="1800" b="1" dirty="0" smtClean="0">
              <a:solidFill>
                <a:schemeClr val="tx2"/>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7932736" y="6905658"/>
            <a:ext cx="6815133" cy="1031048"/>
          </a:xfrm>
          <a:prstGeom prst="rect">
            <a:avLst/>
          </a:prstGeom>
          <a:noFill/>
        </p:spPr>
        <p:txBody>
          <a:bodyPr wrap="square" lIns="0" tIns="0" rIns="0" bIns="45717" rtlCol="0">
            <a:spAutoFit/>
          </a:bodyPr>
          <a:lstStyle/>
          <a:p>
            <a:r>
              <a:rPr lang="mn-MN" sz="1600" dirty="0"/>
              <a:t>Шинээр орсон дист дөрвөн долоо хоногийн турш картын урамшуулал авахын тулд 50 </a:t>
            </a:r>
            <a:r>
              <a:rPr lang="en-US" sz="1600" dirty="0" smtClean="0"/>
              <a:t>PV-</a:t>
            </a:r>
            <a:r>
              <a:rPr lang="mn-MN" sz="1600" dirty="0" smtClean="0"/>
              <a:t>с </a:t>
            </a:r>
            <a:r>
              <a:rPr lang="mn-MN" sz="1600" dirty="0"/>
              <a:t>чөлөөлөгдөнө. </a:t>
            </a:r>
            <a:endParaRPr lang="en-US" sz="1600" dirty="0"/>
          </a:p>
          <a:p>
            <a:r>
              <a:rPr lang="mn-MN" sz="1600" dirty="0"/>
              <a:t>12 долоо хоногийн турш 1 удаа картын урамшуулал авбал карт байнгын хүчинтэй</a:t>
            </a:r>
            <a:r>
              <a:rPr lang="mn-MN" sz="1600" dirty="0" smtClean="0"/>
              <a:t>.</a:t>
            </a:r>
            <a:endParaRPr lang="en-US" sz="1600" dirty="0"/>
          </a:p>
        </p:txBody>
      </p:sp>
      <p:sp>
        <p:nvSpPr>
          <p:cNvPr id="11" name="Rectangle 10"/>
          <p:cNvSpPr/>
          <p:nvPr/>
        </p:nvSpPr>
        <p:spPr>
          <a:xfrm>
            <a:off x="13494" y="1330798"/>
            <a:ext cx="6080124" cy="338554"/>
          </a:xfrm>
          <a:prstGeom prst="rect">
            <a:avLst/>
          </a:prstGeom>
        </p:spPr>
        <p:txBody>
          <a:bodyPr wrap="square">
            <a:spAutoFit/>
          </a:bodyPr>
          <a:lstStyle/>
          <a:p>
            <a:pPr lvl="3"/>
            <a:r>
              <a:rPr lang="mn-MN" sz="1600" b="1" dirty="0">
                <a:solidFill>
                  <a:schemeClr val="tx2"/>
                </a:solidFill>
                <a:latin typeface="Times New Roman" panose="02020603050405020304" pitchFamily="18" charset="0"/>
                <a:cs typeface="Times New Roman" panose="02020603050405020304" pitchFamily="18" charset="0"/>
              </a:rPr>
              <a:t>Бүтээгдэхүүний хөнгөлөлт /хямдрал/</a:t>
            </a:r>
            <a:r>
              <a:rPr lang="ru-RU" sz="1600" b="1" dirty="0">
                <a:solidFill>
                  <a:schemeClr val="tx2"/>
                </a:solidFill>
                <a:latin typeface="Times New Roman" panose="02020603050405020304" pitchFamily="18" charset="0"/>
                <a:cs typeface="Times New Roman" panose="02020603050405020304" pitchFamily="18" charset="0"/>
              </a:rPr>
              <a:t>: </a:t>
            </a:r>
            <a:endParaRPr lang="en-US" sz="1600" dirty="0">
              <a:solidFill>
                <a:schemeClr val="tx2"/>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533400" y="3840539"/>
            <a:ext cx="6263860" cy="2554545"/>
          </a:xfrm>
          <a:prstGeom prst="rect">
            <a:avLst/>
          </a:prstGeom>
        </p:spPr>
        <p:txBody>
          <a:bodyPr wrap="square">
            <a:spAutoFit/>
          </a:bodyPr>
          <a:lstStyle/>
          <a:p>
            <a:r>
              <a:rPr lang="mn-MN" sz="1600" dirty="0"/>
              <a:t>Дистрибьютор </a:t>
            </a:r>
            <a:r>
              <a:rPr lang="mn-MN" sz="1600" dirty="0" smtClean="0"/>
              <a:t>бүрд </a:t>
            </a:r>
            <a:r>
              <a:rPr lang="mn-MN" sz="1600" dirty="0"/>
              <a:t>заавал карттай байх ёстой. Мөнгөн карт, Алтан карт, Цагаан алтан карт авсан дистр-үүд борлуулалтын хөнгөлөлт эдлэх боломжтой. Хөнгөлөлт нь </a:t>
            </a:r>
            <a:r>
              <a:rPr lang="en-US" sz="1600" dirty="0"/>
              <a:t>PV </a:t>
            </a:r>
            <a:r>
              <a:rPr lang="mn-MN" sz="1600" dirty="0"/>
              <a:t>ба </a:t>
            </a:r>
            <a:r>
              <a:rPr lang="en-US" sz="1600" dirty="0"/>
              <a:t>BV –</a:t>
            </a:r>
            <a:r>
              <a:rPr lang="mn-MN" sz="1600" dirty="0"/>
              <a:t>д хоёуланд нь хамаарагдана. Борлуулалтын урамшуулал тооцоход </a:t>
            </a:r>
            <a:r>
              <a:rPr lang="en-US" sz="1600" dirty="0"/>
              <a:t>PV </a:t>
            </a:r>
            <a:r>
              <a:rPr lang="mn-MN" sz="1600" dirty="0"/>
              <a:t>ба </a:t>
            </a:r>
            <a:r>
              <a:rPr lang="en-US" sz="1600" dirty="0"/>
              <a:t>BV</a:t>
            </a:r>
            <a:r>
              <a:rPr lang="mn-MN" sz="1600" dirty="0"/>
              <a:t> дээр эцсийн дүн гарна. </a:t>
            </a:r>
            <a:endParaRPr lang="en-US" sz="1600" dirty="0"/>
          </a:p>
          <a:p>
            <a:r>
              <a:rPr lang="mn-MN" sz="1600" dirty="0"/>
              <a:t>Шинээр орсон дист дөрвөн долоо хоногийн турш картын урамшуулал авахын тулд 50 </a:t>
            </a:r>
            <a:r>
              <a:rPr lang="en-US" sz="1600" dirty="0" smtClean="0"/>
              <a:t>PV-</a:t>
            </a:r>
            <a:r>
              <a:rPr lang="mn-MN" sz="1600" dirty="0" smtClean="0"/>
              <a:t>с </a:t>
            </a:r>
            <a:r>
              <a:rPr lang="mn-MN" sz="1600" dirty="0"/>
              <a:t>чөлөөлөгдөнө. </a:t>
            </a:r>
            <a:endParaRPr lang="en-US" sz="1600" dirty="0"/>
          </a:p>
          <a:p>
            <a:r>
              <a:rPr lang="mn-MN" sz="1600" dirty="0"/>
              <a:t>12 долоо хоногийн турш 1 удаа картын урамшуулал авбал карт байнгын хүчинтэй.</a:t>
            </a:r>
            <a:endParaRPr lang="en-US" sz="1600" dirty="0"/>
          </a:p>
          <a:p>
            <a:endParaRPr lang="en-US" sz="1600" dirty="0"/>
          </a:p>
        </p:txBody>
      </p:sp>
      <p:graphicFrame>
        <p:nvGraphicFramePr>
          <p:cNvPr id="13" name="Table 12"/>
          <p:cNvGraphicFramePr>
            <a:graphicFrameLocks noGrp="1"/>
          </p:cNvGraphicFramePr>
          <p:nvPr>
            <p:extLst>
              <p:ext uri="{D42A27DB-BD31-4B8C-83A1-F6EECF244321}">
                <p14:modId xmlns:p14="http://schemas.microsoft.com/office/powerpoint/2010/main" val="2040970613"/>
              </p:ext>
            </p:extLst>
          </p:nvPr>
        </p:nvGraphicFramePr>
        <p:xfrm>
          <a:off x="407988" y="6946106"/>
          <a:ext cx="6389270" cy="1871246"/>
        </p:xfrm>
        <a:graphic>
          <a:graphicData uri="http://schemas.openxmlformats.org/drawingml/2006/table">
            <a:tbl>
              <a:tblPr>
                <a:tableStyleId>{5C22544A-7EE6-4342-B048-85BDC9FD1C3A}</a:tableStyleId>
              </a:tblPr>
              <a:tblGrid>
                <a:gridCol w="1481254"/>
                <a:gridCol w="1227004"/>
                <a:gridCol w="1227004"/>
                <a:gridCol w="1227004"/>
                <a:gridCol w="1227004"/>
              </a:tblGrid>
              <a:tr h="575768">
                <a:tc>
                  <a:txBody>
                    <a:bodyPr/>
                    <a:lstStyle/>
                    <a:p>
                      <a:pPr marL="0" marR="0" algn="ctr">
                        <a:spcBef>
                          <a:spcPts val="0"/>
                        </a:spcBef>
                        <a:spcAft>
                          <a:spcPts val="0"/>
                        </a:spcAft>
                      </a:pPr>
                      <a:r>
                        <a:rPr lang="mn-MN" sz="1200" dirty="0">
                          <a:effectLst/>
                        </a:rPr>
                        <a:t>Зэрэглэлээ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Хүрэл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Мөнгөн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Цагаан 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575768">
                <a:tc>
                  <a:txBody>
                    <a:bodyPr/>
                    <a:lstStyle/>
                    <a:p>
                      <a:pPr marL="0" marR="0" algn="ctr">
                        <a:spcBef>
                          <a:spcPts val="0"/>
                        </a:spcBef>
                        <a:spcAft>
                          <a:spcPts val="0"/>
                        </a:spcAft>
                      </a:pPr>
                      <a:r>
                        <a:rPr lang="mn-MN" sz="1200" dirty="0">
                          <a:effectLst/>
                        </a:rPr>
                        <a:t>Борлуулалтаа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100BV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200BV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400BV</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4</a:t>
                      </a:r>
                      <a:r>
                        <a:rPr lang="ru-RU" sz="1200" dirty="0" smtClean="0">
                          <a:effectLst/>
                        </a:rPr>
                        <a:t>00</a:t>
                      </a:r>
                      <a:r>
                        <a:rPr lang="en-US" sz="1200" dirty="0" smtClean="0">
                          <a:effectLst/>
                        </a:rPr>
                        <a:t>+400 *2 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9710">
                <a:tc>
                  <a:txBody>
                    <a:bodyPr/>
                    <a:lstStyle/>
                    <a:p>
                      <a:pPr marL="0" marR="0" algn="ctr">
                        <a:spcBef>
                          <a:spcPts val="0"/>
                        </a:spcBef>
                        <a:spcAft>
                          <a:spcPts val="0"/>
                        </a:spcAft>
                      </a:pPr>
                      <a:r>
                        <a:rPr lang="mn-MN" sz="1200" dirty="0">
                          <a:effectLst/>
                        </a:rPr>
                        <a:t>Үйлчилгээний урамшууллын хувь</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smtClean="0">
                          <a:effectLst/>
                        </a:rPr>
                        <a:t>10%</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12%</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15%</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20%</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761530605"/>
              </p:ext>
            </p:extLst>
          </p:nvPr>
        </p:nvGraphicFramePr>
        <p:xfrm>
          <a:off x="7918446" y="2755107"/>
          <a:ext cx="6829423" cy="3695250"/>
        </p:xfrm>
        <a:graphic>
          <a:graphicData uri="http://schemas.openxmlformats.org/drawingml/2006/table">
            <a:tbl>
              <a:tblPr>
                <a:tableStyleId>{5C22544A-7EE6-4342-B048-85BDC9FD1C3A}</a:tableStyleId>
              </a:tblPr>
              <a:tblGrid>
                <a:gridCol w="1590587"/>
                <a:gridCol w="1371564"/>
                <a:gridCol w="1252903"/>
                <a:gridCol w="1341900"/>
                <a:gridCol w="1272469"/>
              </a:tblGrid>
              <a:tr h="476806">
                <a:tc>
                  <a:txBody>
                    <a:bodyPr/>
                    <a:lstStyle/>
                    <a:p>
                      <a:pPr marL="0" marR="0" algn="ctr">
                        <a:spcBef>
                          <a:spcPts val="0"/>
                        </a:spcBef>
                        <a:spcAft>
                          <a:spcPts val="0"/>
                        </a:spcAft>
                      </a:pPr>
                      <a:r>
                        <a:rPr lang="mn-MN" sz="1200" dirty="0">
                          <a:effectLst/>
                        </a:rPr>
                        <a:t>Зэрэглэлээ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Хүрэл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Мөнгөн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Цагаан 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476806">
                <a:tc>
                  <a:txBody>
                    <a:bodyPr/>
                    <a:lstStyle/>
                    <a:p>
                      <a:pPr marL="0" marR="0" algn="ctr">
                        <a:spcBef>
                          <a:spcPts val="0"/>
                        </a:spcBef>
                        <a:spcAft>
                          <a:spcPts val="0"/>
                        </a:spcAft>
                      </a:pPr>
                      <a:r>
                        <a:rPr lang="mn-MN" sz="1200" dirty="0">
                          <a:effectLst/>
                        </a:rPr>
                        <a:t>Борлуулалтаа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100BV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200BV</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400BV</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4</a:t>
                      </a:r>
                      <a:r>
                        <a:rPr lang="ru-RU" sz="1200" dirty="0" smtClean="0">
                          <a:effectLst/>
                        </a:rPr>
                        <a:t>00</a:t>
                      </a:r>
                      <a:r>
                        <a:rPr lang="en-US" sz="1200" dirty="0" smtClean="0">
                          <a:effectLst/>
                        </a:rPr>
                        <a:t>+400 *2 BV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6008">
                <a:tc>
                  <a:txBody>
                    <a:bodyPr/>
                    <a:lstStyle/>
                    <a:p>
                      <a:pPr marL="0" marR="0" algn="ctr">
                        <a:spcBef>
                          <a:spcPts val="0"/>
                        </a:spcBef>
                        <a:spcAft>
                          <a:spcPts val="0"/>
                        </a:spcAft>
                      </a:pPr>
                      <a:r>
                        <a:rPr lang="mn-MN" sz="1200" dirty="0">
                          <a:effectLst/>
                        </a:rPr>
                        <a:t>Хувийн борлуулалт</a:t>
                      </a:r>
                      <a:r>
                        <a:rPr lang="en-US" sz="1200" dirty="0">
                          <a:effectLst/>
                        </a:rPr>
                        <a:t>/4</a:t>
                      </a:r>
                      <a:r>
                        <a:rPr lang="mn-MN" sz="1200" dirty="0">
                          <a:effectLst/>
                        </a:rPr>
                        <a:t> долоо хоног</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50PV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50PV</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50PV</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50PV</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605">
                <a:tc>
                  <a:txBody>
                    <a:bodyPr/>
                    <a:lstStyle/>
                    <a:p>
                      <a:pPr marL="0" marR="0" algn="ctr">
                        <a:spcBef>
                          <a:spcPts val="0"/>
                        </a:spcBef>
                        <a:spcAft>
                          <a:spcPts val="0"/>
                        </a:spcAft>
                      </a:pPr>
                      <a:r>
                        <a:rPr lang="mn-MN" sz="1200">
                          <a:effectLst/>
                        </a:rPr>
                        <a:t>Тооцох хувь</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smtClean="0">
                          <a:effectLst/>
                        </a:rPr>
                        <a:t>8%,</a:t>
                      </a:r>
                      <a:r>
                        <a:rPr lang="en-US" sz="1200" baseline="0" dirty="0" smtClean="0">
                          <a:effectLst/>
                        </a:rPr>
                        <a:t> 9</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9%, 10%</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10%, 11%</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11%,12%</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88025">
                <a:tc>
                  <a:txBody>
                    <a:bodyPr/>
                    <a:lstStyle/>
                    <a:p>
                      <a:pPr marL="0" marR="0" algn="ctr">
                        <a:spcBef>
                          <a:spcPts val="0"/>
                        </a:spcBef>
                        <a:spcAft>
                          <a:spcPts val="0"/>
                        </a:spcAft>
                      </a:pPr>
                      <a:r>
                        <a:rPr lang="mn-MN" sz="1200" dirty="0">
                          <a:effectLst/>
                        </a:rPr>
                        <a:t>Долоо хоногоор хаалт хийх нэг тал-оролцогчдыг харьцуулах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ru-RU" sz="1200" dirty="0">
                          <a:effectLst/>
                        </a:rPr>
                        <a:t> 800$</a:t>
                      </a:r>
                      <a:r>
                        <a:rPr lang="uk-UA" sz="1200" dirty="0">
                          <a:effectLst/>
                        </a:rPr>
                        <a:t> - </a:t>
                      </a:r>
                      <a:r>
                        <a:rPr lang="mn-MN" sz="1200" dirty="0">
                          <a:effectLst/>
                        </a:rPr>
                        <a:t>Долоо </a:t>
                      </a:r>
                      <a:r>
                        <a:rPr lang="mn-MN" sz="1200" dirty="0" smtClean="0">
                          <a:effectLst/>
                        </a:rPr>
                        <a:t>хоногоор хаалт хийх </a:t>
                      </a:r>
                      <a:r>
                        <a:rPr lang="mn-MN" sz="1200" dirty="0">
                          <a:effectLst/>
                        </a:rPr>
                        <a:t>нэг </a:t>
                      </a:r>
                      <a:r>
                        <a:rPr lang="mn-MN" sz="1200" dirty="0" smtClean="0">
                          <a:effectLst/>
                        </a:rPr>
                        <a:t>тал</a:t>
                      </a:r>
                      <a:r>
                        <a:rPr lang="mn-MN" sz="1200" baseline="0" dirty="0" smtClean="0">
                          <a:effectLst/>
                        </a:rPr>
                        <a:t> </a:t>
                      </a:r>
                      <a:r>
                        <a:rPr lang="mn-MN" sz="1200" dirty="0" smtClean="0">
                          <a:effectLst/>
                        </a:rPr>
                        <a:t>оролцогчдыг </a:t>
                      </a:r>
                      <a:r>
                        <a:rPr lang="mn-MN" sz="1200" dirty="0">
                          <a:effectLst/>
                        </a:rPr>
                        <a:t>харьцуулах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mn-MN" sz="1200" dirty="0">
                          <a:effectLst/>
                        </a:rPr>
                        <a:t> </a:t>
                      </a:r>
                      <a:r>
                        <a:rPr lang="en-US" sz="1200" dirty="0">
                          <a:effectLst/>
                        </a:rPr>
                        <a:t>1600$</a:t>
                      </a:r>
                      <a:r>
                        <a:rPr lang="uk-UA" sz="1200" dirty="0">
                          <a:effectLst/>
                        </a:rPr>
                        <a:t> - </a:t>
                      </a:r>
                      <a:r>
                        <a:rPr lang="mn-MN" sz="1200" dirty="0" smtClean="0">
                          <a:effectLst/>
                        </a:rPr>
                        <a:t>Долоо хоногоор хаалт хийх нэг тал</a:t>
                      </a:r>
                      <a:r>
                        <a:rPr lang="mn-MN" sz="1200" baseline="0" dirty="0" smtClean="0">
                          <a:effectLst/>
                        </a:rPr>
                        <a:t> </a:t>
                      </a:r>
                      <a:r>
                        <a:rPr lang="mn-MN" sz="1200" dirty="0" smtClean="0">
                          <a:effectLst/>
                        </a:rPr>
                        <a:t>оролцогчдыг харьцуулах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smtClean="0">
                          <a:effectLst/>
                        </a:rPr>
                        <a:t>3000$</a:t>
                      </a:r>
                      <a:r>
                        <a:rPr lang="uk-UA" sz="1200" dirty="0" smtClean="0">
                          <a:effectLst/>
                        </a:rPr>
                        <a:t> - </a:t>
                      </a:r>
                      <a:r>
                        <a:rPr lang="mn-MN" sz="1200" dirty="0" smtClean="0">
                          <a:effectLst/>
                        </a:rPr>
                        <a:t>Долоо хоногоор хаалт хийх нэг тал</a:t>
                      </a:r>
                      <a:r>
                        <a:rPr lang="mn-MN" sz="1200" baseline="0" dirty="0" smtClean="0">
                          <a:effectLst/>
                        </a:rPr>
                        <a:t> </a:t>
                      </a:r>
                      <a:r>
                        <a:rPr lang="mn-MN" sz="1200" dirty="0" smtClean="0">
                          <a:effectLst/>
                        </a:rPr>
                        <a:t>оролцогчдыг харьцуулах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5000$</a:t>
                      </a:r>
                      <a:r>
                        <a:rPr lang="uk-UA" sz="1200" dirty="0">
                          <a:effectLst/>
                        </a:rPr>
                        <a:t> - </a:t>
                      </a:r>
                      <a:r>
                        <a:rPr lang="mn-MN" sz="1200" dirty="0" smtClean="0">
                          <a:effectLst/>
                        </a:rPr>
                        <a:t>Долоо хоногоор хаалт хийх нэг тал</a:t>
                      </a:r>
                      <a:r>
                        <a:rPr lang="mn-MN" sz="1200" baseline="0" dirty="0" smtClean="0">
                          <a:effectLst/>
                        </a:rPr>
                        <a:t> </a:t>
                      </a:r>
                      <a:r>
                        <a:rPr lang="mn-MN" sz="1200" dirty="0" smtClean="0">
                          <a:effectLst/>
                        </a:rPr>
                        <a:t>оролцогчдыг харьцуулах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6" name="Rectangle 15"/>
          <p:cNvSpPr/>
          <p:nvPr/>
        </p:nvSpPr>
        <p:spPr>
          <a:xfrm>
            <a:off x="533402" y="8817352"/>
            <a:ext cx="6661868" cy="338554"/>
          </a:xfrm>
          <a:prstGeom prst="rect">
            <a:avLst/>
          </a:prstGeom>
        </p:spPr>
        <p:txBody>
          <a:bodyPr wrap="square">
            <a:spAutoFit/>
          </a:bodyPr>
          <a:lstStyle/>
          <a:p>
            <a:r>
              <a:rPr lang="mn-MN" sz="1600" dirty="0"/>
              <a:t>Карт авсан дист-үүд өөрсдийн тохирох үйлчилгээний урамшуулал авна. </a:t>
            </a:r>
            <a:endParaRPr lang="en-US" sz="1600" dirty="0"/>
          </a:p>
        </p:txBody>
      </p:sp>
    </p:spTree>
    <p:extLst>
      <p:ext uri="{BB962C8B-B14F-4D97-AF65-F5344CB8AC3E}">
        <p14:creationId xmlns:p14="http://schemas.microsoft.com/office/powerpoint/2010/main" val="1549330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49395" y="949260"/>
            <a:ext cx="7556500" cy="358047"/>
          </a:xfrm>
          <a:prstGeom prst="rect">
            <a:avLst/>
          </a:prstGeom>
        </p:spPr>
        <p:txBody>
          <a:bodyPr>
            <a:spAutoFit/>
          </a:bodyPr>
          <a:lstStyle/>
          <a:p>
            <a:pPr lvl="0">
              <a:lnSpc>
                <a:spcPts val="2200"/>
              </a:lnSpc>
            </a:pPr>
            <a:r>
              <a:rPr lang="en-US" altLang="zh-CN" sz="1800" b="1" dirty="0" smtClean="0">
                <a:solidFill>
                  <a:schemeClr val="tx2"/>
                </a:solidFill>
                <a:latin typeface="Times New Roman" pitchFamily="18" charset="0"/>
                <a:cs typeface="Times New Roman" pitchFamily="18" charset="0"/>
              </a:rPr>
              <a:t>3.4. </a:t>
            </a:r>
            <a:r>
              <a:rPr lang="mn-MN" sz="1800" b="1" dirty="0" smtClean="0">
                <a:solidFill>
                  <a:schemeClr val="tx2"/>
                </a:solidFill>
                <a:latin typeface="Times New Roman" panose="02020603050405020304" pitchFamily="18" charset="0"/>
                <a:cs typeface="Times New Roman" panose="02020603050405020304" pitchFamily="18" charset="0"/>
              </a:rPr>
              <a:t>Борлуулалтын урамшуулал</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smtClean="0">
                <a:solidFill>
                  <a:schemeClr val="tx2"/>
                </a:solidFill>
                <a:latin typeface="Times New Roman" panose="02020603050405020304" pitchFamily="18" charset="0"/>
                <a:cs typeface="Times New Roman" panose="02020603050405020304" pitchFamily="18" charset="0"/>
              </a:rPr>
              <a:t>(</a:t>
            </a:r>
            <a:r>
              <a:rPr lang="mn-MN" sz="1800" b="1" dirty="0" smtClean="0">
                <a:solidFill>
                  <a:schemeClr val="tx2"/>
                </a:solidFill>
                <a:latin typeface="Times New Roman" panose="02020603050405020304" pitchFamily="18" charset="0"/>
                <a:cs typeface="Times New Roman" panose="02020603050405020304" pitchFamily="18" charset="0"/>
              </a:rPr>
              <a:t>шууд ба шууд бус</a:t>
            </a:r>
            <a:r>
              <a:rPr lang="en-US" sz="1800" b="1" dirty="0" smtClean="0">
                <a:solidFill>
                  <a:schemeClr val="tx2"/>
                </a:solidFill>
                <a:latin typeface="Times New Roman" panose="02020603050405020304" pitchFamily="18" charset="0"/>
                <a:cs typeface="Times New Roman" panose="02020603050405020304" pitchFamily="18" charset="0"/>
              </a:rPr>
              <a:t>)</a:t>
            </a:r>
            <a:r>
              <a:rPr lang="ru-RU" sz="1800" b="1" dirty="0" smtClean="0">
                <a:solidFill>
                  <a:schemeClr val="tx2"/>
                </a:solidFill>
                <a:latin typeface="Times New Roman" panose="02020603050405020304" pitchFamily="18" charset="0"/>
                <a:cs typeface="Times New Roman" panose="02020603050405020304" pitchFamily="18" charset="0"/>
              </a:rPr>
              <a:t>:</a:t>
            </a:r>
            <a:endParaRPr lang="en-US" altLang="zh-CN" sz="1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870911208"/>
              </p:ext>
            </p:extLst>
          </p:nvPr>
        </p:nvGraphicFramePr>
        <p:xfrm>
          <a:off x="7951788" y="1688306"/>
          <a:ext cx="6844506" cy="3957128"/>
        </p:xfrm>
        <a:graphic>
          <a:graphicData uri="http://schemas.openxmlformats.org/drawingml/2006/table">
            <a:tbl>
              <a:tblPr>
                <a:tableStyleId>{5C22544A-7EE6-4342-B048-85BDC9FD1C3A}</a:tableStyleId>
              </a:tblPr>
              <a:tblGrid>
                <a:gridCol w="578132"/>
                <a:gridCol w="727889"/>
                <a:gridCol w="416308"/>
                <a:gridCol w="397777"/>
                <a:gridCol w="365454"/>
                <a:gridCol w="396546"/>
                <a:gridCol w="609600"/>
                <a:gridCol w="533400"/>
                <a:gridCol w="533400"/>
                <a:gridCol w="533400"/>
                <a:gridCol w="609600"/>
                <a:gridCol w="530824"/>
                <a:gridCol w="612176"/>
              </a:tblGrid>
              <a:tr h="418928">
                <a:tc gridSpan="2">
                  <a:txBody>
                    <a:bodyPr/>
                    <a:lstStyle/>
                    <a:p>
                      <a:pPr marL="0" marR="0" algn="ctr">
                        <a:lnSpc>
                          <a:spcPts val="1200"/>
                        </a:lnSpc>
                        <a:spcBef>
                          <a:spcPts val="0"/>
                        </a:spcBef>
                        <a:spcAft>
                          <a:spcPts val="0"/>
                        </a:spcAft>
                      </a:pPr>
                      <a:r>
                        <a:rPr lang="mn-MN" sz="1000" dirty="0">
                          <a:effectLst/>
                        </a:rPr>
                        <a:t>Зэрэглэлийн өргөжүүлэлт</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algn="ctr" rtl="0" fontAlgn="ctr"/>
                      <a:r>
                        <a:rPr lang="en-US"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en-US"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a:t>
                      </a: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en-US"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a:t>
                      </a: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en-US"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a:t>
                      </a: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en-US"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ХА</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МА</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АА</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ru-RU"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АА</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УЗГ</a:t>
                      </a:r>
                      <a:endParaRPr lang="zh-CN" altLang="en-US" sz="12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ctr" defTabSz="1457051" rtl="0" eaLnBrk="1" fontAlgn="ctr" latinLnBrk="0" hangingPunct="1">
                        <a:lnSpc>
                          <a:spcPct val="100000"/>
                        </a:lnSpc>
                        <a:spcBef>
                          <a:spcPts val="0"/>
                        </a:spcBef>
                        <a:spcAft>
                          <a:spcPts val="0"/>
                        </a:spcAft>
                        <a:buClrTx/>
                        <a:buSzTx/>
                        <a:buFontTx/>
                        <a:buNone/>
                        <a:tabLst/>
                        <a:defRPr/>
                      </a:pPr>
                      <a:r>
                        <a:rPr lang="mn-MN" altLang="zh-CN"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УЗХГ</a:t>
                      </a:r>
                      <a:endParaRPr lang="zh-CN" altLang="en-US" sz="1200" b="1"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314196">
                <a:tc gridSpan="2">
                  <a:txBody>
                    <a:bodyPr/>
                    <a:lstStyle/>
                    <a:p>
                      <a:pPr marL="0" marR="0" algn="ctr">
                        <a:lnSpc>
                          <a:spcPts val="1200"/>
                        </a:lnSpc>
                        <a:spcBef>
                          <a:spcPts val="0"/>
                        </a:spcBef>
                        <a:spcAft>
                          <a:spcPts val="0"/>
                        </a:spcAft>
                      </a:pPr>
                      <a:r>
                        <a:rPr lang="mn-MN" sz="1000">
                          <a:effectLst/>
                        </a:rPr>
                        <a:t>Урамшууллын хувь</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14%</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18%</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23%</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28%</a:t>
                      </a:r>
                      <a:r>
                        <a:rPr lang="zh-CN" altLang="en-US"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37%</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39%</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40%</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41%</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41.5%</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8392">
                <a:tc rowSpan="3">
                  <a:txBody>
                    <a:bodyPr/>
                    <a:lstStyle/>
                    <a:p>
                      <a:pPr marL="0" marR="0" algn="ctr">
                        <a:lnSpc>
                          <a:spcPts val="1200"/>
                        </a:lnSpc>
                        <a:spcBef>
                          <a:spcPts val="0"/>
                        </a:spcBef>
                        <a:spcAft>
                          <a:spcPts val="0"/>
                        </a:spcAft>
                      </a:pPr>
                      <a:r>
                        <a:rPr lang="mn-MN" sz="1000" dirty="0">
                          <a:effectLst/>
                        </a:rPr>
                        <a:t>Урамшуулал авах шаардлага</a:t>
                      </a:r>
                      <a:r>
                        <a:rPr lang="en-US" sz="1000" dirty="0">
                          <a:effectLst/>
                        </a:rPr>
                        <a:t>（PV）</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lnSpc>
                          <a:spcPts val="1200"/>
                        </a:lnSpc>
                        <a:spcBef>
                          <a:spcPts val="0"/>
                        </a:spcBef>
                        <a:spcAft>
                          <a:spcPts val="0"/>
                        </a:spcAft>
                      </a:pPr>
                      <a:r>
                        <a:rPr lang="mn-MN" sz="1000" dirty="0">
                          <a:effectLst/>
                        </a:rPr>
                        <a:t>Хувийн борлуулалт</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lnSpc>
                          <a:spcPts val="1200"/>
                        </a:lnSpc>
                        <a:spcBef>
                          <a:spcPts val="0"/>
                        </a:spcBef>
                        <a:spcAft>
                          <a:spcPts val="0"/>
                        </a:spcAft>
                      </a:pPr>
                      <a:r>
                        <a:rPr lang="en-US" sz="1000" dirty="0">
                          <a:effectLst/>
                        </a:rPr>
                        <a:t>20</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 </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200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ts val="1200"/>
                        </a:lnSpc>
                        <a:spcBef>
                          <a:spcPts val="0"/>
                        </a:spcBef>
                        <a:spcAft>
                          <a:spcPts val="0"/>
                        </a:spcAft>
                        <a:buClrTx/>
                        <a:buSzTx/>
                        <a:buFontTx/>
                        <a:buNone/>
                        <a:tabLst/>
                        <a:defRPr/>
                      </a:pPr>
                      <a:r>
                        <a:rPr lang="en-US" sz="1000" dirty="0" smtClean="0">
                          <a:effectLst/>
                        </a:rPr>
                        <a:t>200 </a:t>
                      </a:r>
                      <a:endParaRPr lang="en-US" sz="1000" dirty="0" smtClean="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8392">
                <a:tc vMerge="1">
                  <a:txBody>
                    <a:bodyPr/>
                    <a:lstStyle/>
                    <a:p>
                      <a:endParaRPr lang="en-US"/>
                    </a:p>
                  </a:txBody>
                  <a:tcPr/>
                </a:tc>
                <a:tc>
                  <a:txBody>
                    <a:bodyPr/>
                    <a:lstStyle/>
                    <a:p>
                      <a:pPr marL="0" marR="0" algn="ctr">
                        <a:lnSpc>
                          <a:spcPts val="1200"/>
                        </a:lnSpc>
                        <a:spcBef>
                          <a:spcPts val="0"/>
                        </a:spcBef>
                        <a:spcAft>
                          <a:spcPts val="0"/>
                        </a:spcAft>
                      </a:pPr>
                      <a:r>
                        <a:rPr lang="mn-MN" sz="1000" dirty="0" smtClean="0">
                          <a:effectLst/>
                        </a:rPr>
                        <a:t>Хажуугын</a:t>
                      </a:r>
                      <a:r>
                        <a:rPr lang="mn-MN" sz="1000" baseline="0" dirty="0" smtClean="0">
                          <a:effectLst/>
                        </a:rPr>
                        <a:t> бараа эргэлт</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lnSpc>
                          <a:spcPts val="1200"/>
                        </a:lnSpc>
                        <a:spcBef>
                          <a:spcPts val="0"/>
                        </a:spcBef>
                        <a:spcAft>
                          <a:spcPts val="0"/>
                        </a:spcAft>
                      </a:pPr>
                      <a:r>
                        <a:rPr lang="en-US" sz="1000" dirty="0">
                          <a:effectLst/>
                        </a:rPr>
                        <a:t>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 </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 </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 </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1000</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1000</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1000</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1000</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a:effectLst/>
                        </a:rPr>
                        <a:t>1000</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1000</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ts val="1200"/>
                        </a:lnSpc>
                        <a:spcBef>
                          <a:spcPts val="0"/>
                        </a:spcBef>
                        <a:spcAft>
                          <a:spcPts val="0"/>
                        </a:spcAft>
                        <a:buClrTx/>
                        <a:buSzTx/>
                        <a:buFontTx/>
                        <a:buNone/>
                        <a:tabLst/>
                        <a:defRPr/>
                      </a:pPr>
                      <a:r>
                        <a:rPr lang="en-US" sz="1000" dirty="0" smtClean="0">
                          <a:effectLst/>
                        </a:rPr>
                        <a:t>1000</a:t>
                      </a:r>
                      <a:endParaRPr lang="en-US" sz="1000" dirty="0" smtClean="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5176">
                <a:tc vMerge="1">
                  <a:txBody>
                    <a:bodyPr/>
                    <a:lstStyle/>
                    <a:p>
                      <a:endParaRPr lang="en-US"/>
                    </a:p>
                  </a:txBody>
                  <a:tcPr/>
                </a:tc>
                <a:tc>
                  <a:txBody>
                    <a:bodyPr/>
                    <a:lstStyle/>
                    <a:p>
                      <a:pPr marL="0" marR="0" algn="ctr">
                        <a:lnSpc>
                          <a:spcPts val="1200"/>
                        </a:lnSpc>
                        <a:spcBef>
                          <a:spcPts val="0"/>
                        </a:spcBef>
                        <a:spcAft>
                          <a:spcPts val="0"/>
                        </a:spcAft>
                      </a:pPr>
                      <a:r>
                        <a:rPr lang="mn-MN" sz="1000" dirty="0">
                          <a:effectLst/>
                        </a:rPr>
                        <a:t>Сүлжээний ерөнхий борлуулалт</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lnSpc>
                          <a:spcPts val="1200"/>
                        </a:lnSpc>
                        <a:spcBef>
                          <a:spcPts val="0"/>
                        </a:spcBef>
                        <a:spcAft>
                          <a:spcPts val="0"/>
                        </a:spcAft>
                      </a:pPr>
                      <a:r>
                        <a:rPr lang="en-US" sz="1000">
                          <a:effectLst/>
                        </a:rPr>
                        <a:t>　</a:t>
                      </a:r>
                      <a:endParaRPr lang="en-US" sz="140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ts val="1200"/>
                        </a:lnSpc>
                        <a:spcBef>
                          <a:spcPts val="0"/>
                        </a:spcBef>
                        <a:spcAft>
                          <a:spcPts val="0"/>
                        </a:spcAft>
                      </a:pPr>
                      <a:r>
                        <a:rPr lang="en-US" sz="1000" dirty="0">
                          <a:effectLst/>
                        </a:rPr>
                        <a:t>　</a:t>
                      </a:r>
                      <a:endParaRPr lang="en-US" sz="1400" dirty="0">
                        <a:solidFill>
                          <a:srgbClr val="000000"/>
                        </a:solidFill>
                        <a:effectLst/>
                        <a:latin typeface="Arial Unicode MS"/>
                        <a:cs typeface="SimSun"/>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ru-RU"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мөчир</a:t>
                      </a:r>
                      <a:r>
                        <a:rPr lang="mn-MN"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тус бүрт </a:t>
                      </a:r>
                      <a:r>
                        <a:rPr lang="en-US"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5,000PV</a:t>
                      </a:r>
                      <a:endParaRPr lang="zh-CN" altLang="en-US"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lang="ru-RU"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мөчир</a:t>
                      </a:r>
                      <a:r>
                        <a:rPr lang="mn-MN"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тус бүрт </a:t>
                      </a:r>
                      <a:r>
                        <a:rPr lang="en-US" altLang="zh-CN" sz="1100" b="0" i="0" u="none" strike="noStrike"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5,000PV</a:t>
                      </a:r>
                      <a:endParaRPr lang="en-US" altLang="zh-CN" sz="1100" b="0" i="0" u="none" strike="noStrike"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ru-RU"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100" b="0" i="0" u="none" strike="noStrike" baseline="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мөчир</a:t>
                      </a:r>
                      <a:r>
                        <a:rPr lang="mn-MN"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тус бүрт </a:t>
                      </a:r>
                      <a:r>
                        <a:rPr lang="en-US" altLang="zh-CN" sz="1100" b="0" i="0" u="none" strike="noStrike"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5,000PV</a:t>
                      </a:r>
                      <a:endParaRPr lang="en-US" altLang="zh-CN" sz="1100" b="0" i="0" u="none" strike="noStrike"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r>
                        <a:rPr lang="ru-RU"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мөчир</a:t>
                      </a:r>
                      <a:r>
                        <a:rPr lang="mn-MN"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тус бүрт </a:t>
                      </a:r>
                      <a:endParaRPr lang="zh-CN" altLang="en-US"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algn="ctr" defTabSz="914400" rtl="0" eaLnBrk="1" fontAlgn="ctr" latinLnBrk="0" hangingPunct="1"/>
                      <a:r>
                        <a:rPr lang="en-US" altLang="zh-CN" sz="1100" b="0" i="0" u="none" strike="noStrike"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5,000PV</a:t>
                      </a: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АА</a:t>
                      </a:r>
                      <a:endParaRPr lang="zh-CN" altLang="en-US"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УЗГ</a:t>
                      </a:r>
                      <a:endParaRPr lang="zh-CN" altLang="en-US"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ru-RU"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ru-RU" altLang="zh-CN"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mn-MN"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мөчир</a:t>
                      </a:r>
                      <a:r>
                        <a:rPr lang="mn-MN" altLang="zh-CN" sz="1100" b="0" i="0" u="none" strike="noStrike" baseline="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тус бүрт </a:t>
                      </a:r>
                      <a:r>
                        <a:rPr lang="en-US" altLang="zh-CN" sz="1100" b="0" i="0" u="none" strike="noStrike"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5,000PV</a:t>
                      </a:r>
                      <a:endParaRPr lang="zh-CN" altLang="en-US" sz="1100" b="0"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726" marR="7726" marT="77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7951788" y="5792688"/>
            <a:ext cx="6692106" cy="1077218"/>
          </a:xfrm>
          <a:prstGeom prst="rect">
            <a:avLst/>
          </a:prstGeom>
        </p:spPr>
        <p:txBody>
          <a:bodyPr wrap="square">
            <a:spAutoFit/>
          </a:bodyPr>
          <a:lstStyle/>
          <a:p>
            <a:pPr lvl="0"/>
            <a:r>
              <a:rPr lang="mn-MN" sz="1600" dirty="0"/>
              <a:t>Үндсэн зэрэглэлийнхээ дагуу хувийн борлуулалтаа хийсэн дист-үүд шууд болон шууд бус урамшууллаа авна. Хүндэт зэрэглэлтэй дистр-үүд хувийн болон хажуугийн бараа эргэлт хийсэн тохиолдолд шууд ба шууд бус урамшуулал </a:t>
            </a:r>
            <a:r>
              <a:rPr lang="mn-MN" sz="1600" dirty="0" smtClean="0"/>
              <a:t>авна.</a:t>
            </a:r>
            <a:endParaRPr lang="en-US" sz="1600" dirty="0"/>
          </a:p>
        </p:txBody>
      </p:sp>
      <p:sp>
        <p:nvSpPr>
          <p:cNvPr id="14" name="TextBox 1"/>
          <p:cNvSpPr txBox="1"/>
          <p:nvPr/>
        </p:nvSpPr>
        <p:spPr>
          <a:xfrm>
            <a:off x="636033" y="926306"/>
            <a:ext cx="3035062" cy="311877"/>
          </a:xfrm>
          <a:prstGeom prst="rect">
            <a:avLst/>
          </a:prstGeom>
          <a:noFill/>
        </p:spPr>
        <p:txBody>
          <a:bodyPr wrap="none" lIns="0" tIns="0" rIns="0" bIns="45717" rtlCol="0">
            <a:spAutoFit/>
          </a:bodyPr>
          <a:lstStyle/>
          <a:p>
            <a:pPr>
              <a:lnSpc>
                <a:spcPts val="2200"/>
              </a:lnSpc>
            </a:pPr>
            <a:r>
              <a:rPr lang="en-US" altLang="zh-CN" sz="1800" b="1" dirty="0">
                <a:solidFill>
                  <a:schemeClr val="tx2"/>
                </a:solidFill>
                <a:latin typeface="Times New Roman" pitchFamily="18" charset="0"/>
                <a:cs typeface="Times New Roman" pitchFamily="18" charset="0"/>
              </a:rPr>
              <a:t>3.3. </a:t>
            </a:r>
            <a:r>
              <a:rPr lang="mn-MN" sz="1800" b="1" dirty="0">
                <a:solidFill>
                  <a:schemeClr val="tx2"/>
                </a:solidFill>
                <a:latin typeface="Times New Roman" panose="02020603050405020304" pitchFamily="18" charset="0"/>
                <a:cs typeface="Times New Roman" panose="02020603050405020304" pitchFamily="18" charset="0"/>
              </a:rPr>
              <a:t>Сургалтын урамшуулал</a:t>
            </a:r>
            <a:r>
              <a:rPr lang="ru-RU" sz="1800" b="1" dirty="0" smtClean="0">
                <a:solidFill>
                  <a:schemeClr val="tx2"/>
                </a:solidFill>
                <a:latin typeface="Times New Roman" panose="02020603050405020304" pitchFamily="18" charset="0"/>
                <a:cs typeface="Times New Roman" panose="02020603050405020304" pitchFamily="18" charset="0"/>
              </a:rPr>
              <a:t>:</a:t>
            </a:r>
            <a:endParaRPr lang="en-US" altLang="zh-CN" sz="1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61807100"/>
              </p:ext>
            </p:extLst>
          </p:nvPr>
        </p:nvGraphicFramePr>
        <p:xfrm>
          <a:off x="470695" y="1688305"/>
          <a:ext cx="6781798" cy="3276603"/>
        </p:xfrm>
        <a:graphic>
          <a:graphicData uri="http://schemas.openxmlformats.org/drawingml/2006/table">
            <a:tbl>
              <a:tblPr>
                <a:tableStyleId>{5C22544A-7EE6-4342-B048-85BDC9FD1C3A}</a:tableStyleId>
              </a:tblPr>
              <a:tblGrid>
                <a:gridCol w="1511567"/>
                <a:gridCol w="1847542"/>
                <a:gridCol w="1711033"/>
                <a:gridCol w="1711656"/>
              </a:tblGrid>
              <a:tr h="768745">
                <a:tc>
                  <a:txBody>
                    <a:bodyPr/>
                    <a:lstStyle/>
                    <a:p>
                      <a:pPr marL="0" marR="0" algn="ctr">
                        <a:spcBef>
                          <a:spcPts val="0"/>
                        </a:spcBef>
                        <a:spcAft>
                          <a:spcPts val="0"/>
                        </a:spcAft>
                      </a:pPr>
                      <a:r>
                        <a:rPr lang="mn-MN" sz="1200" dirty="0">
                          <a:effectLst/>
                        </a:rPr>
                        <a:t>Борлуулалтаа өргөжүүлэх</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Мөнгөн карт</a:t>
                      </a:r>
                      <a:r>
                        <a:rPr lang="en-US" sz="1200" dirty="0">
                          <a:effectLst/>
                        </a:rPr>
                        <a:t> </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mn-MN" sz="1200" dirty="0">
                          <a:effectLst/>
                        </a:rPr>
                        <a:t>Цагаан алтан карт</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1729678">
                <a:tc>
                  <a:txBody>
                    <a:bodyPr/>
                    <a:lstStyle/>
                    <a:p>
                      <a:pPr marL="0" marR="0" algn="ctr">
                        <a:spcBef>
                          <a:spcPts val="0"/>
                        </a:spcBef>
                        <a:spcAft>
                          <a:spcPts val="0"/>
                        </a:spcAft>
                      </a:pPr>
                      <a:r>
                        <a:rPr lang="mn-MN" sz="1200" dirty="0" smtClean="0">
                          <a:effectLst/>
                        </a:rPr>
                        <a:t>Аттестатын </a:t>
                      </a:r>
                      <a:r>
                        <a:rPr lang="mn-MN" sz="1200" dirty="0">
                          <a:effectLst/>
                        </a:rPr>
                        <a:t>шаардлага</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3">
                  <a:txBody>
                    <a:bodyPr/>
                    <a:lstStyle/>
                    <a:p>
                      <a:pPr marL="342900" marR="0" lvl="0" indent="-342900" algn="ctr">
                        <a:spcBef>
                          <a:spcPts val="0"/>
                        </a:spcBef>
                        <a:spcAft>
                          <a:spcPts val="0"/>
                        </a:spcAft>
                        <a:buFont typeface="+mj-lt"/>
                        <a:buAutoNum type="arabicParenR"/>
                      </a:pPr>
                      <a:r>
                        <a:rPr lang="mn-MN" sz="1200" dirty="0">
                          <a:effectLst/>
                        </a:rPr>
                        <a:t>Долоо хоногийн дотор өргөжүүлэлтийн төлөө авсан хувийн шагнал</a:t>
                      </a:r>
                      <a:r>
                        <a:rPr lang="uk-UA" sz="1200" dirty="0">
                          <a:effectLst/>
                        </a:rPr>
                        <a:t>. </a:t>
                      </a:r>
                      <a:r>
                        <a:rPr lang="ru-RU" sz="1200" dirty="0">
                          <a:effectLst/>
                        </a:rPr>
                        <a:t>2) </a:t>
                      </a:r>
                      <a:r>
                        <a:rPr lang="mn-MN" sz="1200" dirty="0">
                          <a:effectLst/>
                        </a:rPr>
                        <a:t>Таны доор байгаа дистр-үүд хэдэн үеэрээ </a:t>
                      </a:r>
                      <a:r>
                        <a:rPr lang="mn-MN" sz="1200" dirty="0" smtClean="0">
                          <a:effectLst/>
                        </a:rPr>
                        <a:t>сургалтад </a:t>
                      </a:r>
                      <a:r>
                        <a:rPr lang="mn-MN" sz="1200" dirty="0">
                          <a:effectLst/>
                        </a:rPr>
                        <a:t>хамрагдаж шагнал авсан байдлаас хамааран  идэвхтэй дистр-ийн тоог гаргана. </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r>
              <a:tr h="194545">
                <a:tc>
                  <a:txBody>
                    <a:bodyPr/>
                    <a:lstStyle/>
                    <a:p>
                      <a:pPr marL="0" marR="0" algn="ctr">
                        <a:spcBef>
                          <a:spcPts val="0"/>
                        </a:spcBef>
                        <a:spcAft>
                          <a:spcPts val="0"/>
                        </a:spcAft>
                      </a:pPr>
                      <a:r>
                        <a:rPr lang="en-US" sz="1200">
                          <a:effectLst/>
                        </a:rPr>
                        <a:t>1</a:t>
                      </a:r>
                      <a:r>
                        <a:rPr lang="uk-UA" sz="1200">
                          <a:effectLst/>
                        </a:rPr>
                        <a:t>-</a:t>
                      </a:r>
                      <a:r>
                        <a:rPr lang="mn-MN" sz="1200">
                          <a:effectLst/>
                        </a:rPr>
                        <a:t>р үе</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4545">
                <a:tc>
                  <a:txBody>
                    <a:bodyPr/>
                    <a:lstStyle/>
                    <a:p>
                      <a:pPr marL="0" marR="0" algn="ctr">
                        <a:spcBef>
                          <a:spcPts val="0"/>
                        </a:spcBef>
                        <a:spcAft>
                          <a:spcPts val="0"/>
                        </a:spcAft>
                      </a:pPr>
                      <a:r>
                        <a:rPr lang="en-US" sz="1200">
                          <a:effectLst/>
                        </a:rPr>
                        <a:t>2</a:t>
                      </a:r>
                      <a:r>
                        <a:rPr lang="uk-UA" sz="1200">
                          <a:effectLst/>
                        </a:rPr>
                        <a:t>-</a:t>
                      </a:r>
                      <a:r>
                        <a:rPr lang="mn-MN" sz="1200">
                          <a:effectLst/>
                        </a:rPr>
                        <a:t>р үе</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4545">
                <a:tc>
                  <a:txBody>
                    <a:bodyPr/>
                    <a:lstStyle/>
                    <a:p>
                      <a:pPr marL="0" marR="0" algn="ctr">
                        <a:spcBef>
                          <a:spcPts val="0"/>
                        </a:spcBef>
                        <a:spcAft>
                          <a:spcPts val="0"/>
                        </a:spcAft>
                      </a:pPr>
                      <a:r>
                        <a:rPr lang="en-US" sz="1200">
                          <a:effectLst/>
                        </a:rPr>
                        <a:t>3</a:t>
                      </a:r>
                      <a:r>
                        <a:rPr lang="uk-UA" sz="1200">
                          <a:effectLst/>
                        </a:rPr>
                        <a:t>-</a:t>
                      </a:r>
                      <a:r>
                        <a:rPr lang="mn-MN" sz="1200">
                          <a:effectLst/>
                        </a:rPr>
                        <a:t>р үе</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a:effectLst/>
                        </a:rPr>
                        <a:t>　</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4545">
                <a:tc>
                  <a:txBody>
                    <a:bodyPr/>
                    <a:lstStyle/>
                    <a:p>
                      <a:pPr marL="0" marR="0" algn="ctr">
                        <a:spcBef>
                          <a:spcPts val="0"/>
                        </a:spcBef>
                        <a:spcAft>
                          <a:spcPts val="0"/>
                        </a:spcAft>
                      </a:pPr>
                      <a:r>
                        <a:rPr lang="en-US" sz="1200" dirty="0">
                          <a:effectLst/>
                        </a:rPr>
                        <a:t>4</a:t>
                      </a:r>
                      <a:r>
                        <a:rPr lang="uk-UA" sz="1200" dirty="0">
                          <a:effectLst/>
                        </a:rPr>
                        <a:t>-</a:t>
                      </a:r>
                      <a:r>
                        <a:rPr lang="mn-MN" sz="1200" dirty="0">
                          <a:effectLst/>
                        </a:rPr>
                        <a:t>р үе</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1200" dirty="0">
                          <a:effectLst/>
                        </a:rPr>
                        <a:t>　</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　</a:t>
                      </a:r>
                      <a:endParaRPr lang="en-US" sz="120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4</a:t>
                      </a:r>
                      <a:r>
                        <a:rPr lang="en-US" sz="1200" dirty="0" smtClean="0">
                          <a:effectLst/>
                        </a:rPr>
                        <a:t>%</a:t>
                      </a:r>
                      <a:endParaRPr lang="en-US" sz="1200" dirty="0">
                        <a:solidFill>
                          <a:srgbClr val="000000"/>
                        </a:solidFill>
                        <a:effectLst/>
                        <a:latin typeface="Arial Unicode MS"/>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6" name="Rectangle 15"/>
          <p:cNvSpPr/>
          <p:nvPr/>
        </p:nvSpPr>
        <p:spPr>
          <a:xfrm>
            <a:off x="546896" y="8190132"/>
            <a:ext cx="7165174" cy="584775"/>
          </a:xfrm>
          <a:prstGeom prst="rect">
            <a:avLst/>
          </a:prstGeom>
        </p:spPr>
        <p:txBody>
          <a:bodyPr wrap="square">
            <a:spAutoFit/>
          </a:bodyPr>
          <a:lstStyle/>
          <a:p>
            <a:pPr lvl="0"/>
            <a:r>
              <a:rPr lang="mn-MN" sz="1600" dirty="0"/>
              <a:t>Сургалтын урамшууллыг картын урамшуулал авсан санал болгосон спонсор авна.</a:t>
            </a:r>
            <a:endParaRPr lang="en-US" sz="1600" dirty="0"/>
          </a:p>
        </p:txBody>
      </p:sp>
      <p:sp>
        <p:nvSpPr>
          <p:cNvPr id="9" name="TextBox 8"/>
          <p:cNvSpPr txBox="1"/>
          <p:nvPr/>
        </p:nvSpPr>
        <p:spPr>
          <a:xfrm>
            <a:off x="457202"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23</a:t>
            </a:r>
            <a:endParaRPr lang="en-US" altLang="zh-CN" sz="1100" dirty="0">
              <a:solidFill>
                <a:srgbClr val="000000"/>
              </a:solidFill>
              <a:latin typeface="A_Bookvarnaja" pitchFamily="18" charset="0"/>
              <a:cs typeface="A_Bookvarnaja" pitchFamily="18" charset="0"/>
            </a:endParaRPr>
          </a:p>
        </p:txBody>
      </p:sp>
      <p:sp>
        <p:nvSpPr>
          <p:cNvPr id="10" name="TextBox 1"/>
          <p:cNvSpPr txBox="1"/>
          <p:nvPr/>
        </p:nvSpPr>
        <p:spPr>
          <a:xfrm>
            <a:off x="14478001" y="9650100"/>
            <a:ext cx="112210"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24</a:t>
            </a:r>
            <a:endParaRPr lang="en-US" altLang="zh-CN" sz="1100" dirty="0">
              <a:solidFill>
                <a:srgbClr val="000000"/>
              </a:solidFill>
              <a:latin typeface="A_Bookvarnaja" pitchFamily="18" charset="0"/>
              <a:cs typeface="A_Bookvarnaja" pitchFamily="18" charset="0"/>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576817829"/>
              </p:ext>
            </p:extLst>
          </p:nvPr>
        </p:nvGraphicFramePr>
        <p:xfrm>
          <a:off x="511336" y="5193506"/>
          <a:ext cx="6664958" cy="2860913"/>
        </p:xfrm>
        <a:graphic>
          <a:graphicData uri="http://schemas.openxmlformats.org/presentationml/2006/ole">
            <mc:AlternateContent xmlns:mc="http://schemas.openxmlformats.org/markup-compatibility/2006">
              <mc:Choice xmlns:v="urn:schemas-microsoft-com:vml" Requires="v">
                <p:oleObj spid="_x0000_s3082" name="Image" r:id="rId3" imgW="4699800" imgH="2017440" progId="Photoshop.Image.13">
                  <p:embed/>
                </p:oleObj>
              </mc:Choice>
              <mc:Fallback>
                <p:oleObj name="Image" r:id="rId3" imgW="4699800" imgH="2017440" progId="Photoshop.Image.13">
                  <p:embed/>
                  <p:pic>
                    <p:nvPicPr>
                      <p:cNvPr id="0" name=""/>
                      <p:cNvPicPr/>
                      <p:nvPr/>
                    </p:nvPicPr>
                    <p:blipFill>
                      <a:blip r:embed="rId4"/>
                      <a:stretch>
                        <a:fillRect/>
                      </a:stretch>
                    </p:blipFill>
                    <p:spPr>
                      <a:xfrm>
                        <a:off x="511336" y="5193506"/>
                        <a:ext cx="6664958" cy="2860913"/>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603714538"/>
              </p:ext>
            </p:extLst>
          </p:nvPr>
        </p:nvGraphicFramePr>
        <p:xfrm>
          <a:off x="7965282" y="6869906"/>
          <a:ext cx="6831012" cy="2550244"/>
        </p:xfrm>
        <a:graphic>
          <a:graphicData uri="http://schemas.openxmlformats.org/presentationml/2006/ole">
            <mc:AlternateContent xmlns:mc="http://schemas.openxmlformats.org/markup-compatibility/2006">
              <mc:Choice xmlns:v="urn:schemas-microsoft-com:vml" Requires="v">
                <p:oleObj spid="_x0000_s3083" name="Image" r:id="rId5" imgW="5238000" imgH="1956240" progId="Photoshop.Image.13">
                  <p:embed/>
                </p:oleObj>
              </mc:Choice>
              <mc:Fallback>
                <p:oleObj name="Image" r:id="rId5" imgW="5238000" imgH="1956240" progId="Photoshop.Image.13">
                  <p:embed/>
                  <p:pic>
                    <p:nvPicPr>
                      <p:cNvPr id="0" name=""/>
                      <p:cNvPicPr/>
                      <p:nvPr/>
                    </p:nvPicPr>
                    <p:blipFill>
                      <a:blip r:embed="rId6"/>
                      <a:stretch>
                        <a:fillRect/>
                      </a:stretch>
                    </p:blipFill>
                    <p:spPr>
                      <a:xfrm>
                        <a:off x="7965282" y="6869906"/>
                        <a:ext cx="6831012" cy="2550244"/>
                      </a:xfrm>
                      <a:prstGeom prst="rect">
                        <a:avLst/>
                      </a:prstGeom>
                    </p:spPr>
                  </p:pic>
                </p:oleObj>
              </mc:Fallback>
            </mc:AlternateContent>
          </a:graphicData>
        </a:graphic>
      </p:graphicFrame>
    </p:spTree>
    <p:extLst>
      <p:ext uri="{BB962C8B-B14F-4D97-AF65-F5344CB8AC3E}">
        <p14:creationId xmlns:p14="http://schemas.microsoft.com/office/powerpoint/2010/main" val="2824099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7714" y="785812"/>
            <a:ext cx="3281604" cy="369332"/>
          </a:xfrm>
          <a:prstGeom prst="rect">
            <a:avLst/>
          </a:prstGeom>
        </p:spPr>
        <p:txBody>
          <a:bodyPr wrap="none">
            <a:spAutoFit/>
          </a:bodyPr>
          <a:lstStyle/>
          <a:p>
            <a:pPr lvl="0"/>
            <a:r>
              <a:rPr lang="en-US" sz="1800" b="1" dirty="0" smtClean="0">
                <a:solidFill>
                  <a:schemeClr val="tx2"/>
                </a:solidFill>
                <a:latin typeface="Times New Roman" panose="02020603050405020304" pitchFamily="18" charset="0"/>
                <a:cs typeface="Times New Roman" panose="02020603050405020304" pitchFamily="18" charset="0"/>
              </a:rPr>
              <a:t>3.5 </a:t>
            </a:r>
            <a:r>
              <a:rPr lang="en-US" sz="1800" b="1" dirty="0" err="1" smtClean="0">
                <a:solidFill>
                  <a:schemeClr val="tx2"/>
                </a:solidFill>
                <a:latin typeface="Times New Roman" panose="02020603050405020304" pitchFamily="18" charset="0"/>
                <a:cs typeface="Times New Roman" panose="02020603050405020304" pitchFamily="18" charset="0"/>
              </a:rPr>
              <a:t>Удирдлагын</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урамшуулал</a:t>
            </a:r>
            <a:r>
              <a:rPr lang="ru-RU" sz="1800" b="1" dirty="0" smtClean="0">
                <a:solidFill>
                  <a:schemeClr val="tx2"/>
                </a:solidFill>
                <a:latin typeface="Times New Roman" panose="02020603050405020304" pitchFamily="18" charset="0"/>
                <a:cs typeface="Times New Roman" panose="02020603050405020304" pitchFamily="18" charset="0"/>
              </a:rPr>
              <a:t>:</a:t>
            </a:r>
            <a:endParaRPr lang="en-US" sz="1800" b="1" dirty="0">
              <a:solidFill>
                <a:schemeClr val="tx2"/>
              </a:solidFill>
              <a:latin typeface="Times New Roman" panose="02020603050405020304" pitchFamily="18" charset="0"/>
              <a:cs typeface="Times New Roman" panose="02020603050405020304" pitchFamily="18" charset="0"/>
            </a:endParaRPr>
          </a:p>
        </p:txBody>
      </p:sp>
      <p:sp>
        <p:nvSpPr>
          <p:cNvPr id="9" name="Rectangle 8"/>
          <p:cNvSpPr/>
          <p:nvPr/>
        </p:nvSpPr>
        <p:spPr>
          <a:xfrm>
            <a:off x="2223294" y="7045642"/>
            <a:ext cx="3550444" cy="738664"/>
          </a:xfrm>
          <a:prstGeom prst="rect">
            <a:avLst/>
          </a:prstGeom>
        </p:spPr>
        <p:txBody>
          <a:bodyPr wrap="square">
            <a:spAutoFit/>
          </a:bodyPr>
          <a:lstStyle/>
          <a:p>
            <a:pPr lvl="0"/>
            <a:r>
              <a:rPr lang="mn-MN" sz="1400" dirty="0"/>
              <a:t>8* одоос дээш цолтой дистрибьютерүүд хувийн хажуугийн нийт борлуулалтаа хийсэн бол Удирдлагын урамшуулал авна.</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96883718"/>
              </p:ext>
            </p:extLst>
          </p:nvPr>
        </p:nvGraphicFramePr>
        <p:xfrm>
          <a:off x="1356917" y="1882726"/>
          <a:ext cx="5283200" cy="4585225"/>
        </p:xfrm>
        <a:graphic>
          <a:graphicData uri="http://schemas.openxmlformats.org/drawingml/2006/table">
            <a:tbl>
              <a:tblPr>
                <a:tableStyleId>{5C22544A-7EE6-4342-B048-85BDC9FD1C3A}</a:tableStyleId>
              </a:tblPr>
              <a:tblGrid>
                <a:gridCol w="1090330"/>
                <a:gridCol w="1093393"/>
                <a:gridCol w="992323"/>
                <a:gridCol w="1053577"/>
                <a:gridCol w="1053577"/>
              </a:tblGrid>
              <a:tr h="281828">
                <a:tc gridSpan="2">
                  <a:txBody>
                    <a:bodyPr/>
                    <a:lstStyle/>
                    <a:p>
                      <a:pPr algn="ctr" rtl="0" fontAlgn="ctr"/>
                      <a:r>
                        <a:rPr lang="mn-MN" sz="1200" u="none" strike="noStrike" dirty="0">
                          <a:effectLst/>
                        </a:rPr>
                        <a:t>Урамшуулал авах зэрэглэл</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algn="ctr" rtl="0" fontAlgn="ctr"/>
                      <a:r>
                        <a:rPr lang="en-US" sz="1200" u="none" strike="noStrike">
                          <a:effectLst/>
                        </a:rPr>
                        <a:t> 8* </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sz="1200" u="none" strike="noStrike">
                          <a:effectLst/>
                        </a:rPr>
                        <a:t> ХА</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sz="1200" u="none" strike="noStrike" dirty="0">
                          <a:effectLst/>
                        </a:rPr>
                        <a:t>МА</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200025">
                <a:tc rowSpan="8">
                  <a:txBody>
                    <a:bodyPr/>
                    <a:lstStyle/>
                    <a:p>
                      <a:pPr algn="ctr" rtl="0" fontAlgn="ctr"/>
                      <a:r>
                        <a:rPr lang="mn-MN" sz="1200" u="none" strike="noStrike" dirty="0">
                          <a:effectLst/>
                        </a:rPr>
                        <a:t>Шагнал авах хувь</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1-р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2-р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3-р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4-р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5-р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6-р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7-р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8-р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rowSpan="4">
                  <a:txBody>
                    <a:bodyPr/>
                    <a:lstStyle/>
                    <a:p>
                      <a:pPr algn="ctr" rtl="0" fontAlgn="ctr"/>
                      <a:r>
                        <a:rPr lang="mn-MN" sz="1200" u="none" strike="noStrike" dirty="0">
                          <a:effectLst/>
                        </a:rPr>
                        <a:t>Урамшуулал авах шаардлага（</a:t>
                      </a:r>
                      <a:r>
                        <a:rPr lang="en-US" sz="1200" u="none" strike="noStrike" dirty="0">
                          <a:effectLst/>
                        </a:rPr>
                        <a:t>PV）</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a:effectLst/>
                        </a:rPr>
                        <a:t>Хувийн борлуулалт</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200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200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200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vMerge="1">
                  <a:txBody>
                    <a:bodyPr/>
                    <a:lstStyle/>
                    <a:p>
                      <a:endParaRPr lang="en-US"/>
                    </a:p>
                  </a:txBody>
                  <a:tcPr/>
                </a:tc>
                <a:tc>
                  <a:txBody>
                    <a:bodyPr/>
                    <a:lstStyle/>
                    <a:p>
                      <a:pPr algn="ctr" rtl="0" fontAlgn="ctr"/>
                      <a:r>
                        <a:rPr lang="mn-MN" sz="1200" u="none" strike="noStrike">
                          <a:effectLst/>
                        </a:rPr>
                        <a:t>Группын борлуулалт</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800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1000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vMerge="1">
                  <a:txBody>
                    <a:bodyPr/>
                    <a:lstStyle/>
                    <a:p>
                      <a:endParaRPr lang="en-US"/>
                    </a:p>
                  </a:txBody>
                  <a:tcPr/>
                </a:tc>
                <a:tc>
                  <a:txBody>
                    <a:bodyPr/>
                    <a:lstStyle/>
                    <a:p>
                      <a:pPr algn="ctr" rtl="0" fontAlgn="ctr"/>
                      <a:r>
                        <a:rPr lang="mn-MN" sz="1200" u="none" strike="noStrike">
                          <a:effectLst/>
                        </a:rPr>
                        <a:t>Группын борлуулалт</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800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8737">
                <a:tc vMerge="1">
                  <a:txBody>
                    <a:bodyPr/>
                    <a:lstStyle/>
                    <a:p>
                      <a:endParaRPr lang="en-US"/>
                    </a:p>
                  </a:txBody>
                  <a:tcPr/>
                </a:tc>
                <a:tc>
                  <a:txBody>
                    <a:bodyPr/>
                    <a:lstStyle/>
                    <a:p>
                      <a:pPr algn="ctr" rtl="0" fontAlgn="ctr"/>
                      <a:r>
                        <a:rPr lang="mn-MN" sz="1200" u="none" strike="noStrike" dirty="0">
                          <a:effectLst/>
                        </a:rPr>
                        <a:t>Сүлжээний нийт борлуулалт</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Хоёр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a:t>
                      </a:r>
                      <a:r>
                        <a:rPr lang="en-US" sz="1200" u="none" strike="noStrike" dirty="0">
                          <a:effectLst/>
                        </a:rPr>
                        <a:t>PV </a:t>
                      </a:r>
                      <a:r>
                        <a:rPr lang="mn-MN" sz="1200" u="none" strike="noStrike" dirty="0">
                          <a:effectLst/>
                        </a:rPr>
                        <a:t>хийсэн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Гурав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a:t>
                      </a:r>
                      <a:r>
                        <a:rPr lang="en-US" sz="1200" u="none" strike="noStrike" dirty="0">
                          <a:effectLst/>
                        </a:rPr>
                        <a:t>PV </a:t>
                      </a:r>
                      <a:r>
                        <a:rPr lang="mn-MN" sz="1200" u="none" strike="noStrike" dirty="0">
                          <a:effectLst/>
                        </a:rPr>
                        <a:t>хийсэн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745" y="5726479"/>
            <a:ext cx="5638799" cy="389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3165977633"/>
              </p:ext>
            </p:extLst>
          </p:nvPr>
        </p:nvGraphicFramePr>
        <p:xfrm>
          <a:off x="8408194" y="524013"/>
          <a:ext cx="6311902" cy="5170958"/>
        </p:xfrm>
        <a:graphic>
          <a:graphicData uri="http://schemas.openxmlformats.org/drawingml/2006/table">
            <a:tbl>
              <a:tblPr>
                <a:tableStyleId>{5C22544A-7EE6-4342-B048-85BDC9FD1C3A}</a:tableStyleId>
              </a:tblPr>
              <a:tblGrid>
                <a:gridCol w="1096650"/>
                <a:gridCol w="1099732"/>
                <a:gridCol w="998075"/>
                <a:gridCol w="1059685"/>
                <a:gridCol w="1059685"/>
                <a:gridCol w="998075"/>
              </a:tblGrid>
              <a:tr h="281828">
                <a:tc gridSpan="2">
                  <a:txBody>
                    <a:bodyPr/>
                    <a:lstStyle/>
                    <a:p>
                      <a:pPr algn="ctr" rtl="0" fontAlgn="ctr"/>
                      <a:r>
                        <a:rPr lang="mn-MN" sz="1200" u="none" strike="noStrike" dirty="0">
                          <a:effectLst/>
                        </a:rPr>
                        <a:t>Урамшуулал авах зэрэглэл</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algn="ctr" rtl="0" fontAlgn="ctr"/>
                      <a:r>
                        <a:rPr lang="mn-MN" sz="1200" u="none" strike="noStrike" dirty="0">
                          <a:effectLst/>
                        </a:rPr>
                        <a:t> АА</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sz="1200" u="none" strike="noStrike" dirty="0">
                          <a:effectLst/>
                        </a:rPr>
                        <a:t> *АА</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sz="1200" u="none" strike="noStrike" dirty="0">
                          <a:effectLst/>
                        </a:rPr>
                        <a:t> УЗГ</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rtl="0" fontAlgn="ctr"/>
                      <a:r>
                        <a:rPr lang="mn-MN" sz="1200" u="none" strike="noStrike" dirty="0">
                          <a:effectLst/>
                        </a:rPr>
                        <a:t> УЗХГ</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200025">
                <a:tc rowSpan="11">
                  <a:txBody>
                    <a:bodyPr/>
                    <a:lstStyle/>
                    <a:p>
                      <a:pPr algn="ctr" rtl="0" fontAlgn="ctr"/>
                      <a:r>
                        <a:rPr lang="mn-MN" sz="1200" u="none" strike="noStrike" dirty="0">
                          <a:effectLst/>
                        </a:rPr>
                        <a:t>Шагнал авах хувь</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mn-MN" sz="1200" u="none" strike="noStrike" dirty="0">
                          <a:effectLst/>
                        </a:rPr>
                        <a:t>1-р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2-р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3-р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a:effectLst/>
                        </a:rPr>
                        <a:t>4-р үе</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5-р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6-р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7-р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8-р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9-р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0025">
                <a:tc vMerge="1">
                  <a:txBody>
                    <a:bodyPr/>
                    <a:lstStyle/>
                    <a:p>
                      <a:endParaRPr lang="en-US"/>
                    </a:p>
                  </a:txBody>
                  <a:tcPr/>
                </a:tc>
                <a:tc>
                  <a:txBody>
                    <a:bodyPr/>
                    <a:lstStyle/>
                    <a:p>
                      <a:pPr algn="ctr" rtl="0" fontAlgn="ctr"/>
                      <a:r>
                        <a:rPr lang="mn-MN" sz="1200" u="none" strike="noStrike" dirty="0">
                          <a:effectLst/>
                        </a:rPr>
                        <a:t>10-р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865">
                <a:tc vMerge="1">
                  <a:txBody>
                    <a:bodyPr/>
                    <a:lstStyle/>
                    <a:p>
                      <a:pPr algn="ctr" rtl="0" fontAlgn="ct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mn-MN" sz="1200" b="0" i="0" u="none" strike="noStrike" dirty="0" smtClean="0">
                          <a:solidFill>
                            <a:srgbClr val="000000"/>
                          </a:solidFill>
                          <a:effectLst/>
                          <a:latin typeface="Calibri"/>
                        </a:rPr>
                        <a:t>11-р</a:t>
                      </a:r>
                      <a:r>
                        <a:rPr lang="mn-MN" sz="1200" b="0" i="0" u="none" strike="noStrike" baseline="0" dirty="0" smtClean="0">
                          <a:solidFill>
                            <a:srgbClr val="000000"/>
                          </a:solidFill>
                          <a:effectLst/>
                          <a:latin typeface="Calibri"/>
                        </a:rPr>
                        <a:t> үе</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rowSpan="4">
                  <a:txBody>
                    <a:bodyPr/>
                    <a:lstStyle/>
                    <a:p>
                      <a:pPr algn="ctr" rtl="0" fontAlgn="ctr"/>
                      <a:r>
                        <a:rPr lang="mn-MN" sz="1200" u="none" strike="noStrike" dirty="0">
                          <a:effectLst/>
                        </a:rPr>
                        <a:t>Урамшуулал авах шаардлага（</a:t>
                      </a:r>
                      <a:r>
                        <a:rPr lang="en-US" sz="1200" u="none" strike="noStrike" dirty="0">
                          <a:effectLst/>
                        </a:rPr>
                        <a:t>PV）</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mn-MN" sz="1200" u="none" strike="noStrike">
                          <a:effectLst/>
                        </a:rPr>
                        <a:t>Хувийн борлуулалт</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200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200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200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200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vMerge="1">
                  <a:txBody>
                    <a:bodyPr/>
                    <a:lstStyle/>
                    <a:p>
                      <a:endParaRPr lang="en-US"/>
                    </a:p>
                  </a:txBody>
                  <a:tcPr/>
                </a:tc>
                <a:tc>
                  <a:txBody>
                    <a:bodyPr/>
                    <a:lstStyle/>
                    <a:p>
                      <a:pPr algn="ctr" rtl="0" fontAlgn="ctr"/>
                      <a:r>
                        <a:rPr lang="mn-MN" sz="1200" u="none" strike="noStrike" dirty="0" smtClean="0">
                          <a:effectLst/>
                        </a:rPr>
                        <a:t>Группийн </a:t>
                      </a:r>
                      <a:r>
                        <a:rPr lang="mn-MN" sz="1200" u="none" strike="noStrike" dirty="0">
                          <a:effectLst/>
                        </a:rPr>
                        <a:t>борлуулалт</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a:effectLst/>
                        </a:rPr>
                        <a:t>1000</a:t>
                      </a:r>
                      <a:endParaRPr lang="en-US"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7980">
                <a:tc vMerge="1">
                  <a:txBody>
                    <a:bodyPr/>
                    <a:lstStyle/>
                    <a:p>
                      <a:endParaRPr lang="en-US"/>
                    </a:p>
                  </a:txBody>
                  <a:tcPr/>
                </a:tc>
                <a:tc>
                  <a:txBody>
                    <a:bodyPr/>
                    <a:lstStyle/>
                    <a:p>
                      <a:pPr algn="ctr" rtl="0" fontAlgn="ctr"/>
                      <a:r>
                        <a:rPr lang="mn-MN" sz="1200" u="none" strike="noStrike" dirty="0" smtClean="0">
                          <a:effectLst/>
                        </a:rPr>
                        <a:t>Группийн </a:t>
                      </a:r>
                      <a:r>
                        <a:rPr lang="mn-MN" sz="1200" u="none" strike="noStrike" dirty="0">
                          <a:effectLst/>
                        </a:rPr>
                        <a:t>борлуулалт</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200" u="none" strike="noStrike" dirty="0">
                          <a:effectLst/>
                        </a:rPr>
                        <a:t>1000</a:t>
                      </a:r>
                      <a:endParaRPr lang="en-US"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0612">
                <a:tc vMerge="1">
                  <a:txBody>
                    <a:bodyPr/>
                    <a:lstStyle/>
                    <a:p>
                      <a:endParaRPr lang="en-US"/>
                    </a:p>
                  </a:txBody>
                  <a:tcPr/>
                </a:tc>
                <a:tc>
                  <a:txBody>
                    <a:bodyPr/>
                    <a:lstStyle/>
                    <a:p>
                      <a:pPr algn="ctr" rtl="0" fontAlgn="ctr"/>
                      <a:r>
                        <a:rPr lang="mn-MN" sz="1200" u="none" strike="noStrike">
                          <a:effectLst/>
                        </a:rPr>
                        <a:t>Сүлжээний нийт борлуулалт</a:t>
                      </a:r>
                      <a:endParaRPr lang="mn-MN" sz="1200" b="0"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Дөрөв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a:t>
                      </a:r>
                      <a:r>
                        <a:rPr lang="en-US" sz="1200" u="none" strike="noStrike" dirty="0">
                          <a:effectLst/>
                        </a:rPr>
                        <a:t>PV </a:t>
                      </a:r>
                      <a:r>
                        <a:rPr lang="mn-MN" sz="1200" u="none" strike="noStrike" dirty="0">
                          <a:effectLst/>
                        </a:rPr>
                        <a:t>хийсэн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smtClean="0">
                          <a:effectLst/>
                        </a:rPr>
                        <a:t>5-10 </a:t>
                      </a:r>
                      <a:r>
                        <a:rPr lang="mn-MN" sz="1200" u="none" strike="noStrike" dirty="0">
                          <a:effectLst/>
                        </a:rPr>
                        <a:t>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a:t>
                      </a:r>
                      <a:r>
                        <a:rPr lang="en-US" sz="1200" u="none" strike="noStrike" dirty="0">
                          <a:effectLst/>
                        </a:rPr>
                        <a:t>PV </a:t>
                      </a:r>
                      <a:r>
                        <a:rPr lang="mn-MN" sz="1200" u="none" strike="noStrike" dirty="0">
                          <a:effectLst/>
                        </a:rPr>
                        <a:t>хийсэн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4 идэвхтэй АА мөчир тус </a:t>
                      </a:r>
                      <a:r>
                        <a:rPr lang="mn-MN" sz="1200" u="none" strike="noStrike" dirty="0" smtClean="0">
                          <a:effectLst/>
                        </a:rPr>
                        <a:t>бүрд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mn-MN" sz="1200" u="none" strike="noStrike" dirty="0">
                          <a:effectLst/>
                        </a:rPr>
                        <a:t>4 идэвхтэй УЗГ мөчир тус </a:t>
                      </a:r>
                      <a:r>
                        <a:rPr lang="mn-MN" sz="1200" u="none" strike="noStrike" dirty="0" smtClean="0">
                          <a:effectLst/>
                        </a:rPr>
                        <a:t>бүрд байх</a:t>
                      </a:r>
                      <a:endParaRPr lang="mn-MN" sz="12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TextBox 7"/>
          <p:cNvSpPr txBox="1"/>
          <p:nvPr/>
        </p:nvSpPr>
        <p:spPr>
          <a:xfrm>
            <a:off x="457202"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25</a:t>
            </a:r>
            <a:endParaRPr lang="en-US" altLang="zh-CN" sz="1100" dirty="0">
              <a:solidFill>
                <a:srgbClr val="000000"/>
              </a:solidFill>
              <a:latin typeface="A_Bookvarnaja" pitchFamily="18" charset="0"/>
              <a:cs typeface="A_Bookvarnaja" pitchFamily="18" charset="0"/>
            </a:endParaRPr>
          </a:p>
        </p:txBody>
      </p:sp>
      <p:sp>
        <p:nvSpPr>
          <p:cNvPr id="10" name="TextBox 1"/>
          <p:cNvSpPr txBox="1"/>
          <p:nvPr/>
        </p:nvSpPr>
        <p:spPr>
          <a:xfrm>
            <a:off x="14478001"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26</a:t>
            </a:r>
            <a:endParaRPr lang="en-US" altLang="zh-CN" sz="1100" dirty="0">
              <a:solidFill>
                <a:srgbClr val="000000"/>
              </a:solidFill>
              <a:latin typeface="A_Bookvarnaja" pitchFamily="18" charset="0"/>
              <a:cs typeface="A_Bookvarnaja" pitchFamily="18" charset="0"/>
            </a:endParaRPr>
          </a:p>
        </p:txBody>
      </p:sp>
    </p:spTree>
    <p:extLst>
      <p:ext uri="{BB962C8B-B14F-4D97-AF65-F5344CB8AC3E}">
        <p14:creationId xmlns:p14="http://schemas.microsoft.com/office/powerpoint/2010/main" val="1549330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8895" y="850106"/>
            <a:ext cx="3552063" cy="369332"/>
          </a:xfrm>
          <a:prstGeom prst="rect">
            <a:avLst/>
          </a:prstGeom>
        </p:spPr>
        <p:txBody>
          <a:bodyPr wrap="none">
            <a:spAutoFit/>
          </a:bodyPr>
          <a:lstStyle/>
          <a:p>
            <a:pPr lvl="0"/>
            <a:r>
              <a:rPr lang="en-US" sz="1800" b="1" dirty="0" smtClean="0">
                <a:solidFill>
                  <a:schemeClr val="tx2"/>
                </a:solidFill>
                <a:latin typeface="Times New Roman" panose="02020603050405020304" pitchFamily="18" charset="0"/>
                <a:cs typeface="Times New Roman" panose="02020603050405020304" pitchFamily="18" charset="0"/>
              </a:rPr>
              <a:t>3.6 </a:t>
            </a:r>
            <a:r>
              <a:rPr lang="mn-MN" sz="1800" b="1" dirty="0" smtClean="0">
                <a:solidFill>
                  <a:schemeClr val="tx2"/>
                </a:solidFill>
                <a:latin typeface="Times New Roman" panose="02020603050405020304" pitchFamily="18" charset="0"/>
                <a:cs typeface="Times New Roman" panose="02020603050405020304" pitchFamily="18" charset="0"/>
              </a:rPr>
              <a:t>Манлайллын </a:t>
            </a:r>
            <a:r>
              <a:rPr lang="mn-MN" sz="1800" b="1" dirty="0">
                <a:solidFill>
                  <a:schemeClr val="tx2"/>
                </a:solidFill>
                <a:latin typeface="Times New Roman" panose="02020603050405020304" pitchFamily="18" charset="0"/>
                <a:cs typeface="Times New Roman" panose="02020603050405020304" pitchFamily="18" charset="0"/>
              </a:rPr>
              <a:t>урамшуулал</a:t>
            </a:r>
            <a:r>
              <a:rPr lang="en-US" sz="1800" b="1" dirty="0">
                <a:solidFill>
                  <a:schemeClr val="tx2"/>
                </a:solidFill>
                <a:latin typeface="Times New Roman" panose="02020603050405020304" pitchFamily="18" charset="0"/>
                <a:cs typeface="Times New Roman" panose="02020603050405020304" pitchFamily="18" charset="0"/>
              </a:rPr>
              <a:t>：</a:t>
            </a:r>
            <a:endParaRPr lang="en-US" sz="1800" dirty="0">
              <a:solidFill>
                <a:schemeClr val="tx2"/>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209608837"/>
              </p:ext>
            </p:extLst>
          </p:nvPr>
        </p:nvGraphicFramePr>
        <p:xfrm>
          <a:off x="1080294" y="5648558"/>
          <a:ext cx="3200400" cy="3733800"/>
        </p:xfrm>
        <a:graphic>
          <a:graphicData uri="http://schemas.openxmlformats.org/drawingml/2006/table">
            <a:tbl>
              <a:tblPr>
                <a:tableStyleId>{5C22544A-7EE6-4342-B048-85BDC9FD1C3A}</a:tableStyleId>
              </a:tblPr>
              <a:tblGrid>
                <a:gridCol w="640080"/>
                <a:gridCol w="640080"/>
                <a:gridCol w="640080"/>
                <a:gridCol w="640080"/>
                <a:gridCol w="640080"/>
              </a:tblGrid>
              <a:tr h="554752">
                <a:tc gridSpan="2">
                  <a:txBody>
                    <a:bodyPr/>
                    <a:lstStyle/>
                    <a:p>
                      <a:pPr algn="ctr" fontAlgn="ctr"/>
                      <a:r>
                        <a:rPr lang="mn-MN" sz="1200" u="none" strike="noStrike" dirty="0">
                          <a:effectLst/>
                        </a:rPr>
                        <a:t>Урамшуулал авах зэрэглэл</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algn="ctr" fontAlgn="ctr"/>
                      <a:r>
                        <a:rPr lang="mn-MN" sz="1200" u="none" strike="noStrike" dirty="0">
                          <a:effectLst/>
                        </a:rPr>
                        <a:t>Одтой Алтан арслан</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УЗГ</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УЗХГ</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188617">
                <a:tc rowSpan="4">
                  <a:txBody>
                    <a:bodyPr/>
                    <a:lstStyle/>
                    <a:p>
                      <a:pPr algn="ctr" fontAlgn="ctr"/>
                      <a:r>
                        <a:rPr lang="mn-MN" sz="1200" u="none" strike="noStrike">
                          <a:effectLst/>
                        </a:rPr>
                        <a:t>Урамшууллын хувь</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en-US" sz="1200" u="none" strike="noStrike" dirty="0">
                          <a:effectLst/>
                        </a:rPr>
                        <a:t>1-р </a:t>
                      </a:r>
                      <a:r>
                        <a:rPr lang="en-US" sz="1200" u="none" strike="noStrike" dirty="0" err="1">
                          <a:effectLst/>
                        </a:rPr>
                        <a:t>үе</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617">
                <a:tc vMerge="1">
                  <a:txBody>
                    <a:bodyPr/>
                    <a:lstStyle/>
                    <a:p>
                      <a:endParaRPr lang="en-US"/>
                    </a:p>
                  </a:txBody>
                  <a:tcPr/>
                </a:tc>
                <a:tc>
                  <a:txBody>
                    <a:bodyPr/>
                    <a:lstStyle/>
                    <a:p>
                      <a:pPr algn="ctr" fontAlgn="ctr"/>
                      <a:r>
                        <a:rPr lang="en-US" sz="1200" u="none" strike="noStrike">
                          <a:effectLst/>
                        </a:rPr>
                        <a:t>2-р үе</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0.20%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617">
                <a:tc vMerge="1">
                  <a:txBody>
                    <a:bodyPr/>
                    <a:lstStyle/>
                    <a:p>
                      <a:endParaRPr lang="en-US"/>
                    </a:p>
                  </a:txBody>
                  <a:tcPr/>
                </a:tc>
                <a:tc>
                  <a:txBody>
                    <a:bodyPr/>
                    <a:lstStyle/>
                    <a:p>
                      <a:pPr algn="ctr" fontAlgn="ctr"/>
                      <a:r>
                        <a:rPr lang="en-US" sz="1200" u="none" strike="noStrike">
                          <a:effectLst/>
                        </a:rPr>
                        <a:t>3-р үе</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617">
                <a:tc vMerge="1">
                  <a:txBody>
                    <a:bodyPr/>
                    <a:lstStyle/>
                    <a:p>
                      <a:endParaRPr lang="en-US"/>
                    </a:p>
                  </a:txBody>
                  <a:tcPr/>
                </a:tc>
                <a:tc>
                  <a:txBody>
                    <a:bodyPr/>
                    <a:lstStyle/>
                    <a:p>
                      <a:pPr algn="ctr" fontAlgn="ctr"/>
                      <a:r>
                        <a:rPr lang="en-US" sz="1200" u="none" strike="noStrike">
                          <a:effectLst/>
                        </a:rPr>
                        <a:t>4-р үе</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 </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 </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3219">
                <a:tc rowSpan="3">
                  <a:txBody>
                    <a:bodyPr/>
                    <a:lstStyle/>
                    <a:p>
                      <a:pPr algn="ctr" fontAlgn="ctr"/>
                      <a:r>
                        <a:rPr lang="mn-MN" sz="1200" u="none" strike="noStrike" dirty="0">
                          <a:effectLst/>
                        </a:rPr>
                        <a:t>Урамшуулал авах шаардлага</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a:effectLst/>
                        </a:rPr>
                        <a:t>Хувийн борлуулалт</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200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200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4752">
                <a:tc vMerge="1">
                  <a:txBody>
                    <a:bodyPr/>
                    <a:lstStyle/>
                    <a:p>
                      <a:endParaRPr lang="en-US"/>
                    </a:p>
                  </a:txBody>
                  <a:tcPr/>
                </a:tc>
                <a:tc>
                  <a:txBody>
                    <a:bodyPr/>
                    <a:lstStyle/>
                    <a:p>
                      <a:pPr algn="ctr" fontAlgn="ctr"/>
                      <a:r>
                        <a:rPr lang="mn-MN" sz="1200" u="none" strike="noStrike">
                          <a:effectLst/>
                        </a:rPr>
                        <a:t>Хажуугийн борлуулалт</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3955">
                <a:tc vMerge="1">
                  <a:txBody>
                    <a:bodyPr/>
                    <a:lstStyle/>
                    <a:p>
                      <a:endParaRPr lang="en-US"/>
                    </a:p>
                  </a:txBody>
                  <a:tcPr/>
                </a:tc>
                <a:tc>
                  <a:txBody>
                    <a:bodyPr/>
                    <a:lstStyle/>
                    <a:p>
                      <a:pPr algn="ctr" fontAlgn="ctr"/>
                      <a:r>
                        <a:rPr lang="mn-MN" sz="1200" u="none" strike="noStrike" dirty="0">
                          <a:effectLst/>
                        </a:rPr>
                        <a:t>Сүлжээний нийт борлуулалт</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ru-RU" sz="1200" u="none" strike="noStrike" dirty="0">
                          <a:effectLst/>
                        </a:rPr>
                        <a:t>5  мөчир тус </a:t>
                      </a:r>
                      <a:r>
                        <a:rPr lang="ru-RU" sz="1200" u="none" strike="noStrike" dirty="0" smtClean="0">
                          <a:effectLst/>
                        </a:rPr>
                        <a:t>бүрд </a:t>
                      </a:r>
                      <a:r>
                        <a:rPr lang="ru-RU" sz="1200" u="none" strike="noStrike" dirty="0">
                          <a:effectLst/>
                        </a:rPr>
                        <a:t>нэг 1 8* дистр тус </a:t>
                      </a:r>
                      <a:r>
                        <a:rPr lang="ru-RU" sz="1200" u="none" strike="noStrike" dirty="0" smtClean="0">
                          <a:effectLst/>
                        </a:rPr>
                        <a:t>бүрд  </a:t>
                      </a:r>
                      <a:r>
                        <a:rPr lang="ru-RU" sz="1200" u="none" strike="noStrike" dirty="0">
                          <a:effectLst/>
                        </a:rPr>
                        <a:t>5000PV </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4 мөчир тус </a:t>
                      </a:r>
                      <a:r>
                        <a:rPr lang="mn-MN" sz="1200" u="none" strike="noStrike" dirty="0" smtClean="0">
                          <a:effectLst/>
                        </a:rPr>
                        <a:t>бүрд </a:t>
                      </a:r>
                      <a:r>
                        <a:rPr lang="mn-MN" sz="1200" u="none" strike="noStrike" dirty="0">
                          <a:effectLst/>
                        </a:rPr>
                        <a:t>нэг АА </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4 Мөчир тус </a:t>
                      </a:r>
                      <a:r>
                        <a:rPr lang="mn-MN" sz="1200" u="none" strike="noStrike" dirty="0" smtClean="0">
                          <a:effectLst/>
                        </a:rPr>
                        <a:t>бүрд </a:t>
                      </a:r>
                      <a:r>
                        <a:rPr lang="mn-MN" sz="1200" u="none" strike="noStrike" dirty="0">
                          <a:effectLst/>
                        </a:rPr>
                        <a:t>нэг идэвхтэй УЗГ</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4737895" y="6470526"/>
            <a:ext cx="1934337" cy="1569660"/>
          </a:xfrm>
          <a:prstGeom prst="rect">
            <a:avLst/>
          </a:prstGeom>
        </p:spPr>
        <p:txBody>
          <a:bodyPr wrap="square">
            <a:spAutoFit/>
          </a:bodyPr>
          <a:lstStyle/>
          <a:p>
            <a:r>
              <a:rPr lang="mn-MN" sz="1600" dirty="0"/>
              <a:t>1* - 5* Алтан Арслангууд нь одтой Алтан арслангаар тооцогдож урамшуулал авна.</a:t>
            </a:r>
            <a:endParaRPr lang="en-US" sz="1600" dirty="0"/>
          </a:p>
        </p:txBody>
      </p:sp>
      <p:sp>
        <p:nvSpPr>
          <p:cNvPr id="2" name="Rectangle 1"/>
          <p:cNvSpPr/>
          <p:nvPr/>
        </p:nvSpPr>
        <p:spPr>
          <a:xfrm>
            <a:off x="8789011" y="850106"/>
            <a:ext cx="2730684" cy="369332"/>
          </a:xfrm>
          <a:prstGeom prst="rect">
            <a:avLst/>
          </a:prstGeom>
        </p:spPr>
        <p:txBody>
          <a:bodyPr wrap="none">
            <a:spAutoFit/>
          </a:bodyPr>
          <a:lstStyle/>
          <a:p>
            <a:pPr lvl="0"/>
            <a:r>
              <a:rPr lang="en-US" sz="1800" b="1" dirty="0" smtClean="0">
                <a:solidFill>
                  <a:schemeClr val="tx2"/>
                </a:solidFill>
                <a:latin typeface="Times New Roman" panose="02020603050405020304" pitchFamily="18" charset="0"/>
                <a:cs typeface="Times New Roman" panose="02020603050405020304" pitchFamily="18" charset="0"/>
              </a:rPr>
              <a:t>3.7 </a:t>
            </a:r>
            <a:r>
              <a:rPr lang="mn-MN" sz="1800" b="1" dirty="0" smtClean="0">
                <a:solidFill>
                  <a:schemeClr val="tx2"/>
                </a:solidFill>
                <a:latin typeface="Times New Roman" panose="02020603050405020304" pitchFamily="18" charset="0"/>
                <a:cs typeface="Times New Roman" panose="02020603050405020304" pitchFamily="18" charset="0"/>
              </a:rPr>
              <a:t>Хүндэт </a:t>
            </a:r>
            <a:r>
              <a:rPr lang="mn-MN" sz="1800" b="1" dirty="0">
                <a:solidFill>
                  <a:schemeClr val="tx2"/>
                </a:solidFill>
                <a:latin typeface="Times New Roman" panose="02020603050405020304" pitchFamily="18" charset="0"/>
                <a:cs typeface="Times New Roman" panose="02020603050405020304" pitchFamily="18" charset="0"/>
              </a:rPr>
              <a:t>урамшуулал</a:t>
            </a:r>
            <a:r>
              <a:rPr lang="ru-RU" sz="1800" b="1" dirty="0">
                <a:solidFill>
                  <a:schemeClr val="tx2"/>
                </a:solidFill>
                <a:latin typeface="Times New Roman" panose="02020603050405020304" pitchFamily="18" charset="0"/>
                <a:cs typeface="Times New Roman" panose="02020603050405020304" pitchFamily="18" charset="0"/>
              </a:rPr>
              <a:t>:</a:t>
            </a:r>
            <a:endParaRPr lang="en-US" sz="1800" dirty="0">
              <a:solidFill>
                <a:schemeClr val="tx2"/>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15700182"/>
              </p:ext>
            </p:extLst>
          </p:nvPr>
        </p:nvGraphicFramePr>
        <p:xfrm>
          <a:off x="7938295" y="1424142"/>
          <a:ext cx="6705600" cy="3235964"/>
        </p:xfrm>
        <a:graphic>
          <a:graphicData uri="http://schemas.openxmlformats.org/drawingml/2006/table">
            <a:tbl>
              <a:tblPr>
                <a:tableStyleId>{5C22544A-7EE6-4342-B048-85BDC9FD1C3A}</a:tableStyleId>
              </a:tblPr>
              <a:tblGrid>
                <a:gridCol w="558800"/>
                <a:gridCol w="558800"/>
                <a:gridCol w="558800"/>
                <a:gridCol w="558800"/>
                <a:gridCol w="558800"/>
                <a:gridCol w="558800"/>
                <a:gridCol w="558800"/>
                <a:gridCol w="558800"/>
                <a:gridCol w="558800"/>
                <a:gridCol w="558800"/>
                <a:gridCol w="558800"/>
                <a:gridCol w="558800"/>
              </a:tblGrid>
              <a:tr h="161347">
                <a:tc rowSpan="2" gridSpan="2">
                  <a:txBody>
                    <a:bodyPr/>
                    <a:lstStyle/>
                    <a:p>
                      <a:pPr algn="ctr" fontAlgn="ctr"/>
                      <a:r>
                        <a:rPr lang="mn-MN" sz="1200" u="none" strike="noStrike" dirty="0">
                          <a:effectLst/>
                        </a:rPr>
                        <a:t>Шагнал авах зэрэглэл </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hMerge="1">
                  <a:txBody>
                    <a:bodyPr/>
                    <a:lstStyle/>
                    <a:p>
                      <a:endParaRPr lang="en-US"/>
                    </a:p>
                  </a:txBody>
                  <a:tcPr/>
                </a:tc>
                <a:tc rowSpan="2">
                  <a:txBody>
                    <a:bodyPr/>
                    <a:lstStyle/>
                    <a:p>
                      <a:pPr algn="ctr" fontAlgn="ctr"/>
                      <a:r>
                        <a:rPr lang="mn-MN" sz="1200" u="none" strike="noStrike" dirty="0">
                          <a:effectLst/>
                        </a:rPr>
                        <a:t>ХА</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r>
                        <a:rPr lang="mn-MN" sz="1200" u="none" strike="noStrike" dirty="0">
                          <a:effectLst/>
                        </a:rPr>
                        <a:t>МА</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r>
                        <a:rPr lang="mn-MN" sz="1200" u="none" strike="noStrike" dirty="0">
                          <a:effectLst/>
                        </a:rPr>
                        <a:t>АА</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5">
                  <a:txBody>
                    <a:bodyPr/>
                    <a:lstStyle/>
                    <a:p>
                      <a:pPr algn="ctr" fontAlgn="ctr"/>
                      <a:r>
                        <a:rPr lang="uk-UA" sz="1200" u="none" strike="noStrike">
                          <a:effectLst/>
                        </a:rPr>
                        <a:t>*АА</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mn-MN" sz="1200" u="none" strike="noStrike">
                          <a:effectLst/>
                        </a:rPr>
                        <a:t>УЗГ</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r>
                        <a:rPr lang="mn-MN" sz="1200" u="none" strike="noStrike">
                          <a:effectLst/>
                        </a:rPr>
                        <a:t>УЗХГ</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227332">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mn-MN" sz="1200" u="none" strike="noStrike" dirty="0">
                          <a:effectLst/>
                        </a:rPr>
                        <a:t>АА 1*</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АА 2*</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АА 3*</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АА 4*</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a:effectLst/>
                        </a:rPr>
                        <a:t>АА 5*</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US"/>
                    </a:p>
                  </a:txBody>
                  <a:tcPr/>
                </a:tc>
                <a:tc vMerge="1">
                  <a:txBody>
                    <a:bodyPr/>
                    <a:lstStyle/>
                    <a:p>
                      <a:endParaRPr lang="en-US"/>
                    </a:p>
                  </a:txBody>
                  <a:tcPr/>
                </a:tc>
              </a:tr>
              <a:tr h="227332">
                <a:tc gridSpan="2">
                  <a:txBody>
                    <a:bodyPr/>
                    <a:lstStyle/>
                    <a:p>
                      <a:pPr algn="ctr" fontAlgn="ctr"/>
                      <a:r>
                        <a:rPr lang="mn-MN" sz="1200" u="none" strike="noStrike">
                          <a:effectLst/>
                        </a:rPr>
                        <a:t>Шагналын хувь</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algn="ctr" fontAlgn="ctr"/>
                      <a:r>
                        <a:rPr lang="uk-UA" sz="1200" u="none" strike="noStrike">
                          <a:effectLst/>
                        </a:rPr>
                        <a:t>1%</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a:effectLst/>
                        </a:rPr>
                        <a:t>0.75%</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a:effectLst/>
                        </a:rPr>
                        <a:t>0.50%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a:effectLst/>
                        </a:rPr>
                        <a:t>0.20%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dirty="0" smtClean="0">
                          <a:effectLst/>
                        </a:rPr>
                        <a:t>0.</a:t>
                      </a:r>
                      <a:r>
                        <a:rPr lang="mn-MN" sz="1200" u="none" strike="noStrike" dirty="0" smtClean="0">
                          <a:effectLst/>
                        </a:rPr>
                        <a:t>4</a:t>
                      </a:r>
                      <a:r>
                        <a:rPr lang="uk-UA" sz="1200" u="none" strike="noStrike" dirty="0" smtClean="0">
                          <a:effectLst/>
                        </a:rPr>
                        <a:t>0</a:t>
                      </a:r>
                      <a:r>
                        <a:rPr lang="uk-UA" sz="1200" u="none" strike="noStrike" dirty="0">
                          <a:effectLst/>
                        </a:rPr>
                        <a:t>%</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dirty="0" smtClean="0">
                          <a:effectLst/>
                        </a:rPr>
                        <a:t>0.</a:t>
                      </a:r>
                      <a:r>
                        <a:rPr lang="mn-MN" sz="1200" u="none" strike="noStrike" dirty="0" smtClean="0">
                          <a:effectLst/>
                        </a:rPr>
                        <a:t>6</a:t>
                      </a:r>
                      <a:r>
                        <a:rPr lang="uk-UA" sz="1200" u="none" strike="noStrike" dirty="0" smtClean="0">
                          <a:effectLst/>
                        </a:rPr>
                        <a:t>0</a:t>
                      </a:r>
                      <a:r>
                        <a:rPr lang="uk-UA" sz="1200" u="none" strike="noStrike" dirty="0">
                          <a:effectLst/>
                        </a:rPr>
                        <a:t>%</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uk-UA" sz="1200" u="none" strike="noStrike" dirty="0" smtClean="0">
                          <a:effectLst/>
                        </a:rPr>
                        <a:t>0.</a:t>
                      </a:r>
                      <a:r>
                        <a:rPr lang="mn-MN" sz="1200" u="none" strike="noStrike" dirty="0" smtClean="0">
                          <a:effectLst/>
                        </a:rPr>
                        <a:t>8</a:t>
                      </a:r>
                      <a:r>
                        <a:rPr lang="uk-UA" sz="1200" u="none" strike="noStrike" dirty="0" smtClean="0">
                          <a:effectLst/>
                        </a:rPr>
                        <a:t>0</a:t>
                      </a:r>
                      <a:r>
                        <a:rPr lang="uk-UA" sz="1200" u="none" strike="noStrike" dirty="0">
                          <a:effectLst/>
                        </a:rPr>
                        <a:t>%</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dirty="0" smtClean="0">
                          <a:effectLst/>
                        </a:rPr>
                        <a:t>1</a:t>
                      </a:r>
                      <a:r>
                        <a:rPr lang="uk-UA" sz="1200" u="none" strike="noStrike" dirty="0" smtClean="0">
                          <a:effectLst/>
                        </a:rPr>
                        <a:t>%</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en-US" sz="1200" u="none" strike="noStrike">
                          <a:effectLst/>
                        </a:rPr>
                        <a:t>0.50%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en-US" sz="1200" u="none" strike="noStrike" dirty="0">
                          <a:effectLst/>
                        </a:rPr>
                        <a:t>0.25%</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556807">
                <a:tc rowSpan="3">
                  <a:txBody>
                    <a:bodyPr/>
                    <a:lstStyle/>
                    <a:p>
                      <a:pPr algn="ctr" fontAlgn="ctr"/>
                      <a:r>
                        <a:rPr lang="mn-MN" sz="1200" u="none" strike="noStrike" dirty="0">
                          <a:effectLst/>
                        </a:rPr>
                        <a:t>Шагнал авах </a:t>
                      </a:r>
                      <a:r>
                        <a:rPr lang="mn-MN" sz="1200" u="none" strike="noStrike" dirty="0" smtClean="0">
                          <a:effectLst/>
                        </a:rPr>
                        <a:t>шаардлага      （</a:t>
                      </a:r>
                      <a:r>
                        <a:rPr lang="mn-MN" sz="1200" u="none" strike="noStrike" dirty="0">
                          <a:effectLst/>
                        </a:rPr>
                        <a:t>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r>
                        <a:rPr lang="mn-MN" sz="1200" u="none" strike="noStrike">
                          <a:effectLst/>
                        </a:rPr>
                        <a:t>Хувийн борлуулалт</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200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200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6631">
                <a:tc vMerge="1">
                  <a:txBody>
                    <a:bodyPr/>
                    <a:lstStyle/>
                    <a:p>
                      <a:endParaRPr lang="en-US"/>
                    </a:p>
                  </a:txBody>
                  <a:tcPr/>
                </a:tc>
                <a:tc>
                  <a:txBody>
                    <a:bodyPr/>
                    <a:lstStyle/>
                    <a:p>
                      <a:pPr algn="ctr" fontAlgn="ctr"/>
                      <a:r>
                        <a:rPr lang="mn-MN" sz="1200" u="none" strike="noStrike">
                          <a:effectLst/>
                        </a:rPr>
                        <a:t>Хажуугийн борлуулалт</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1000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1000</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a:effectLst/>
                        </a:rPr>
                        <a:t>1000</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5754">
                <a:tc vMerge="1">
                  <a:txBody>
                    <a:bodyPr/>
                    <a:lstStyle/>
                    <a:p>
                      <a:endParaRPr lang="en-US"/>
                    </a:p>
                  </a:txBody>
                  <a:tcPr/>
                </a:tc>
                <a:tc>
                  <a:txBody>
                    <a:bodyPr/>
                    <a:lstStyle/>
                    <a:p>
                      <a:pPr algn="ctr" fontAlgn="ctr"/>
                      <a:r>
                        <a:rPr lang="mn-MN" sz="1200" u="none" strike="noStrike">
                          <a:effectLst/>
                        </a:rPr>
                        <a:t>Сүлжээний нийт борлуулалт</a:t>
                      </a:r>
                      <a:endParaRPr lang="en-US" sz="1200" b="0"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ru-RU" sz="1200" u="none" strike="noStrike" dirty="0">
                          <a:effectLst/>
                        </a:rPr>
                        <a:t>2 мөчир тус </a:t>
                      </a:r>
                      <a:r>
                        <a:rPr lang="ru-RU" sz="1200" u="none" strike="noStrike" dirty="0" smtClean="0">
                          <a:effectLst/>
                        </a:rPr>
                        <a:t>бүрд </a:t>
                      </a:r>
                      <a:r>
                        <a:rPr lang="ru-RU" sz="1200" u="none" strike="noStrike" dirty="0">
                          <a:effectLst/>
                        </a:rPr>
                        <a:t>нэг 8* тус </a:t>
                      </a:r>
                      <a:r>
                        <a:rPr lang="ru-RU" sz="1200" u="none" strike="noStrike" dirty="0" smtClean="0">
                          <a:effectLst/>
                        </a:rPr>
                        <a:t>бүрдээ </a:t>
                      </a:r>
                      <a:r>
                        <a:rPr lang="ru-RU"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3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4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5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6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7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8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10 мөчир тус </a:t>
                      </a:r>
                      <a:r>
                        <a:rPr lang="mn-MN" sz="1200" u="none" strike="noStrike" dirty="0" smtClean="0">
                          <a:effectLst/>
                        </a:rPr>
                        <a:t>бүрд </a:t>
                      </a:r>
                      <a:r>
                        <a:rPr lang="mn-MN" sz="1200" u="none" strike="noStrike" dirty="0">
                          <a:effectLst/>
                        </a:rPr>
                        <a:t>нэг 8* тус </a:t>
                      </a:r>
                      <a:r>
                        <a:rPr lang="mn-MN" sz="1200" u="none" strike="noStrike" dirty="0" smtClean="0">
                          <a:effectLst/>
                        </a:rPr>
                        <a:t>бүрдээ </a:t>
                      </a:r>
                      <a:r>
                        <a:rPr lang="mn-MN" sz="1200" u="none" strike="noStrike" dirty="0">
                          <a:effectLst/>
                        </a:rPr>
                        <a:t>5000PV</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4 мөчир тус </a:t>
                      </a:r>
                      <a:r>
                        <a:rPr lang="mn-MN" sz="1200" u="none" strike="noStrike" dirty="0" smtClean="0">
                          <a:effectLst/>
                        </a:rPr>
                        <a:t>бүрд </a:t>
                      </a:r>
                      <a:r>
                        <a:rPr lang="mn-MN" sz="1200" u="none" strike="noStrike" dirty="0">
                          <a:effectLst/>
                        </a:rPr>
                        <a:t>нэг идэвхтэй  АА </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mn-MN" sz="1200" u="none" strike="noStrike" dirty="0">
                          <a:effectLst/>
                        </a:rPr>
                        <a:t>4 Мөчир тус </a:t>
                      </a:r>
                      <a:r>
                        <a:rPr lang="mn-MN" sz="1200" u="none" strike="noStrike" dirty="0" smtClean="0">
                          <a:effectLst/>
                        </a:rPr>
                        <a:t>бүрд </a:t>
                      </a:r>
                      <a:r>
                        <a:rPr lang="mn-MN" sz="1200" u="none" strike="noStrike" dirty="0">
                          <a:effectLst/>
                        </a:rPr>
                        <a:t>нэг идэвхтэй УЗГ</a:t>
                      </a:r>
                      <a:endParaRPr lang="en-US" sz="120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Rectangle 4"/>
          <p:cNvSpPr/>
          <p:nvPr/>
        </p:nvSpPr>
        <p:spPr>
          <a:xfrm>
            <a:off x="8090695" y="4743510"/>
            <a:ext cx="6096000" cy="830997"/>
          </a:xfrm>
          <a:prstGeom prst="rect">
            <a:avLst/>
          </a:prstGeom>
        </p:spPr>
        <p:txBody>
          <a:bodyPr wrap="square">
            <a:spAutoFit/>
          </a:bodyPr>
          <a:lstStyle/>
          <a:p>
            <a:r>
              <a:rPr lang="mn-MN" sz="1600" dirty="0"/>
              <a:t>Хүндэт цолтой дист-үүд сар </a:t>
            </a:r>
            <a:r>
              <a:rPr lang="mn-MN" sz="1600" dirty="0" smtClean="0"/>
              <a:t>бүрд </a:t>
            </a:r>
            <a:r>
              <a:rPr lang="mn-MN" sz="1600" dirty="0"/>
              <a:t>хувийн хажуугийн болон багийн борлуулалтаа хийж байж хүндэт урамшууллын </a:t>
            </a:r>
            <a:r>
              <a:rPr lang="mn-MN" sz="1600" dirty="0" smtClean="0"/>
              <a:t>хуваарилалтад </a:t>
            </a:r>
            <a:r>
              <a:rPr lang="mn-MN" sz="1600" dirty="0"/>
              <a:t>багтана.</a:t>
            </a:r>
            <a:endParaRPr 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6365" y="6168365"/>
            <a:ext cx="6545943" cy="325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23" y="1681104"/>
            <a:ext cx="4987472" cy="3131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57202" y="9650100"/>
            <a:ext cx="100990"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27</a:t>
            </a:r>
            <a:endParaRPr lang="en-US" altLang="zh-CN" sz="1100" dirty="0">
              <a:solidFill>
                <a:srgbClr val="000000"/>
              </a:solidFill>
              <a:latin typeface="A_Bookvarnaja" pitchFamily="18" charset="0"/>
              <a:cs typeface="A_Bookvarnaja" pitchFamily="18" charset="0"/>
            </a:endParaRPr>
          </a:p>
        </p:txBody>
      </p:sp>
      <p:sp>
        <p:nvSpPr>
          <p:cNvPr id="13" name="TextBox 1"/>
          <p:cNvSpPr txBox="1"/>
          <p:nvPr/>
        </p:nvSpPr>
        <p:spPr>
          <a:xfrm>
            <a:off x="14478001" y="9650100"/>
            <a:ext cx="10900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A_Bookvarnaja" pitchFamily="18" charset="0"/>
                <a:cs typeface="A_Bookvarnaja" pitchFamily="18" charset="0"/>
              </a:rPr>
              <a:t>28</a:t>
            </a:r>
            <a:endParaRPr lang="en-US" altLang="zh-CN" sz="1100" dirty="0">
              <a:solidFill>
                <a:srgbClr val="000000"/>
              </a:solidFill>
              <a:latin typeface="A_Bookvarnaja" pitchFamily="18" charset="0"/>
              <a:cs typeface="A_Bookvarnaja" pitchFamily="18" charset="0"/>
            </a:endParaRPr>
          </a:p>
        </p:txBody>
      </p:sp>
    </p:spTree>
    <p:extLst>
      <p:ext uri="{BB962C8B-B14F-4D97-AF65-F5344CB8AC3E}">
        <p14:creationId xmlns:p14="http://schemas.microsoft.com/office/powerpoint/2010/main" val="2824099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295" y="1002505"/>
            <a:ext cx="3089435" cy="369332"/>
          </a:xfrm>
          <a:prstGeom prst="rect">
            <a:avLst/>
          </a:prstGeom>
        </p:spPr>
        <p:txBody>
          <a:bodyPr wrap="none">
            <a:spAutoFit/>
          </a:bodyPr>
          <a:lstStyle/>
          <a:p>
            <a:pPr lvl="0"/>
            <a:r>
              <a:rPr lang="mn-MN" sz="1800" b="1" dirty="0" smtClean="0">
                <a:solidFill>
                  <a:schemeClr val="tx2"/>
                </a:solidFill>
                <a:latin typeface="Times New Roman" panose="02020603050405020304" pitchFamily="18" charset="0"/>
                <a:cs typeface="Times New Roman" panose="02020603050405020304" pitchFamily="18" charset="0"/>
              </a:rPr>
              <a:t>3.8 Тусгай </a:t>
            </a:r>
            <a:r>
              <a:rPr lang="mn-MN" sz="1800" b="1" dirty="0">
                <a:solidFill>
                  <a:schemeClr val="tx2"/>
                </a:solidFill>
                <a:latin typeface="Times New Roman" panose="02020603050405020304" pitchFamily="18" charset="0"/>
                <a:cs typeface="Times New Roman" panose="02020603050405020304" pitchFamily="18" charset="0"/>
              </a:rPr>
              <a:t>урамшуулал</a:t>
            </a:r>
            <a:r>
              <a:rPr lang="ru-RU" sz="1800" b="1" dirty="0">
                <a:solidFill>
                  <a:schemeClr val="tx2"/>
                </a:solidFill>
                <a:latin typeface="Times New Roman" panose="02020603050405020304" pitchFamily="18" charset="0"/>
                <a:cs typeface="Times New Roman" panose="02020603050405020304" pitchFamily="18" charset="0"/>
              </a:rPr>
              <a:t>: </a:t>
            </a:r>
            <a:r>
              <a:rPr lang="mn-MN" sz="1800" b="1" dirty="0" smtClean="0">
                <a:solidFill>
                  <a:schemeClr val="tx2"/>
                </a:solidFill>
                <a:latin typeface="Times New Roman" panose="02020603050405020304" pitchFamily="18" charset="0"/>
                <a:cs typeface="Times New Roman" panose="02020603050405020304" pitchFamily="18" charset="0"/>
              </a:rPr>
              <a:t>3</a:t>
            </a:r>
            <a:r>
              <a:rPr lang="ru-RU" sz="1800" b="1" dirty="0" smtClean="0">
                <a:solidFill>
                  <a:schemeClr val="tx2"/>
                </a:solidFill>
                <a:latin typeface="Times New Roman" panose="02020603050405020304" pitchFamily="18" charset="0"/>
                <a:cs typeface="Times New Roman" panose="02020603050405020304" pitchFamily="18" charset="0"/>
              </a:rPr>
              <a:t>%</a:t>
            </a:r>
            <a:endParaRPr lang="en-US" sz="1800"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775494" y="1535906"/>
            <a:ext cx="6400800" cy="6986528"/>
          </a:xfrm>
          <a:prstGeom prst="rect">
            <a:avLst/>
          </a:prstGeom>
        </p:spPr>
        <p:txBody>
          <a:bodyPr wrap="square">
            <a:spAutoFit/>
          </a:bodyPr>
          <a:lstStyle/>
          <a:p>
            <a:endParaRPr lang="mn-MN" sz="1600" dirty="0" smtClean="0">
              <a:latin typeface="Times New Roman" panose="02020603050405020304" pitchFamily="18" charset="0"/>
              <a:cs typeface="Times New Roman" panose="02020603050405020304" pitchFamily="18" charset="0"/>
            </a:endParaRPr>
          </a:p>
          <a:p>
            <a:r>
              <a:rPr lang="mn-MN" sz="1600" dirty="0" smtClean="0">
                <a:latin typeface="Times New Roman" panose="02020603050405020304" pitchFamily="18" charset="0"/>
                <a:cs typeface="Times New Roman" panose="02020603050405020304" pitchFamily="18" charset="0"/>
              </a:rPr>
              <a:t>Нэг</a:t>
            </a:r>
            <a:r>
              <a:rPr lang="en-US" sz="1600" dirty="0">
                <a:latin typeface="Times New Roman" panose="02020603050405020304" pitchFamily="18" charset="0"/>
                <a:cs typeface="Times New Roman" panose="02020603050405020304" pitchFamily="18" charset="0"/>
              </a:rPr>
              <a:t>:</a:t>
            </a:r>
            <a:r>
              <a:rPr lang="mn-MN" sz="1600" dirty="0">
                <a:latin typeface="Times New Roman" panose="02020603050405020304" pitchFamily="18" charset="0"/>
                <a:cs typeface="Times New Roman" panose="02020603050405020304" pitchFamily="18" charset="0"/>
              </a:rPr>
              <a:t> </a:t>
            </a:r>
            <a:r>
              <a:rPr lang="mn-MN" sz="1600" dirty="0" smtClean="0">
                <a:latin typeface="Times New Roman" panose="02020603050405020304" pitchFamily="18" charset="0"/>
                <a:cs typeface="Times New Roman" panose="02020603050405020304" pitchFamily="18" charset="0"/>
              </a:rPr>
              <a:t>Тусгай </a:t>
            </a:r>
            <a:r>
              <a:rPr lang="mn-MN" sz="1600" dirty="0">
                <a:latin typeface="Times New Roman" panose="02020603050405020304" pitchFamily="18" charset="0"/>
                <a:cs typeface="Times New Roman" panose="02020603050405020304" pitchFamily="18" charset="0"/>
              </a:rPr>
              <a:t>шагналын төрөл болон урамшууллын стандарт:</a:t>
            </a:r>
            <a:endParaRPr lang="en-US" sz="1600" dirty="0">
              <a:latin typeface="Times New Roman" panose="02020603050405020304" pitchFamily="18" charset="0"/>
              <a:cs typeface="Times New Roman" panose="02020603050405020304" pitchFamily="18" charset="0"/>
            </a:endParaRPr>
          </a:p>
          <a:p>
            <a:pPr marL="342900" lvl="0" indent="-342900">
              <a:buAutoNum type="arabicPeriod"/>
            </a:pPr>
            <a:r>
              <a:rPr lang="mn-MN" sz="1600" dirty="0" smtClean="0">
                <a:latin typeface="Times New Roman" panose="02020603050405020304" pitchFamily="18" charset="0"/>
                <a:cs typeface="Times New Roman" panose="02020603050405020304" pitchFamily="18" charset="0"/>
              </a:rPr>
              <a:t>ОУ-ын </a:t>
            </a:r>
            <a:r>
              <a:rPr lang="mn-MN" sz="1600" dirty="0">
                <a:latin typeface="Times New Roman" panose="02020603050405020304" pitchFamily="18" charset="0"/>
                <a:cs typeface="Times New Roman" panose="02020603050405020304" pitchFamily="18" charset="0"/>
              </a:rPr>
              <a:t>аяллын шагнал /ОУ- арга хэмжээ болон сургалтад </a:t>
            </a:r>
            <a:r>
              <a:rPr lang="mn-MN" sz="1600" dirty="0" smtClean="0">
                <a:latin typeface="Times New Roman" panose="02020603050405020304" pitchFamily="18" charset="0"/>
                <a:cs typeface="Times New Roman" panose="02020603050405020304" pitchFamily="18" charset="0"/>
              </a:rPr>
              <a:t>оролцох/</a:t>
            </a:r>
          </a:p>
          <a:p>
            <a:pPr marL="342900" lvl="0" indent="-342900">
              <a:buAutoNum type="arabicPeriod"/>
            </a:pPr>
            <a:r>
              <a:rPr lang="mn-MN" sz="1600" dirty="0" smtClean="0">
                <a:latin typeface="Times New Roman" panose="02020603050405020304" pitchFamily="18" charset="0"/>
                <a:cs typeface="Times New Roman" panose="02020603050405020304" pitchFamily="18" charset="0"/>
              </a:rPr>
              <a:t>Автомашин</a:t>
            </a:r>
          </a:p>
          <a:p>
            <a:pPr marL="342900" lvl="0" indent="-342900">
              <a:buAutoNum type="arabicPeriod"/>
            </a:pPr>
            <a:r>
              <a:rPr lang="mn-MN" sz="1600" dirty="0" smtClean="0">
                <a:latin typeface="Times New Roman" panose="02020603050405020304" pitchFamily="18" charset="0"/>
                <a:cs typeface="Times New Roman" panose="02020603050405020304" pitchFamily="18" charset="0"/>
              </a:rPr>
              <a:t>Орд харш</a:t>
            </a: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smtClean="0">
              <a:latin typeface="Times New Roman" panose="02020603050405020304" pitchFamily="18" charset="0"/>
              <a:cs typeface="Times New Roman" panose="02020603050405020304" pitchFamily="18" charset="0"/>
            </a:endParaRPr>
          </a:p>
          <a:p>
            <a:pPr marL="342900" lvl="0" indent="-342900">
              <a:buAutoNum type="arabicPeriod"/>
            </a:pPr>
            <a:endParaRPr lang="mn-MN" sz="1600" dirty="0">
              <a:latin typeface="Times New Roman" panose="02020603050405020304" pitchFamily="18" charset="0"/>
              <a:cs typeface="Times New Roman" panose="02020603050405020304" pitchFamily="18" charset="0"/>
            </a:endParaRPr>
          </a:p>
          <a:p>
            <a:pPr lvl="0"/>
            <a:endParaRPr lang="mn-MN" sz="1600" dirty="0" smtClean="0">
              <a:latin typeface="Times New Roman" panose="02020603050405020304" pitchFamily="18" charset="0"/>
              <a:cs typeface="Times New Roman" panose="02020603050405020304" pitchFamily="18" charset="0"/>
            </a:endParaRPr>
          </a:p>
          <a:p>
            <a:r>
              <a:rPr lang="mn-MN" sz="1600" dirty="0">
                <a:latin typeface="Times New Roman" panose="02020603050405020304" pitchFamily="18" charset="0"/>
                <a:cs typeface="Times New Roman" panose="02020603050405020304" pitchFamily="18" charset="0"/>
              </a:rPr>
              <a:t>Хоёр: Тусгай шагналууд хянан шалгах арга:</a:t>
            </a:r>
            <a:endParaRPr lang="en-US" sz="1600" dirty="0">
              <a:latin typeface="Times New Roman" panose="02020603050405020304" pitchFamily="18" charset="0"/>
              <a:cs typeface="Times New Roman" panose="02020603050405020304" pitchFamily="18" charset="0"/>
            </a:endParaRPr>
          </a:p>
          <a:p>
            <a:r>
              <a:rPr lang="mn-M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mn-MN" sz="1600" dirty="0" smtClean="0">
                <a:latin typeface="Times New Roman" panose="02020603050405020304" pitchFamily="18" charset="0"/>
                <a:cs typeface="Times New Roman" panose="02020603050405020304" pitchFamily="18" charset="0"/>
              </a:rPr>
              <a:t>ОУ-ын </a:t>
            </a:r>
            <a:r>
              <a:rPr lang="mn-MN" sz="1600" dirty="0">
                <a:latin typeface="Times New Roman" panose="02020603050405020304" pitchFamily="18" charset="0"/>
                <a:cs typeface="Times New Roman" panose="02020603050405020304" pitchFamily="18" charset="0"/>
              </a:rPr>
              <a:t>арга хэмжээ болон сургалтад </a:t>
            </a:r>
            <a:r>
              <a:rPr lang="mn-MN" sz="1600" dirty="0" smtClean="0">
                <a:latin typeface="Times New Roman" panose="02020603050405020304" pitchFamily="18" charset="0"/>
                <a:cs typeface="Times New Roman" panose="02020603050405020304" pitchFamily="18" charset="0"/>
              </a:rPr>
              <a:t>оролцох</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Мөнгөн арслан болон түүнээс дээш зэрэглэлтэй хүнд</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Борлуулалтын BV дүнгийн 1%-с ОУ-ын аяллын шагнал, бүс буюу улс дотроо өөр өөрсдөө төсөл гаргах</a:t>
            </a:r>
            <a:r>
              <a:rPr lang="mn-MN" sz="1600" dirty="0" smtClean="0">
                <a:latin typeface="Times New Roman" panose="02020603050405020304" pitchFamily="18" charset="0"/>
                <a:cs typeface="Times New Roman" panose="02020603050405020304" pitchFamily="18" charset="0"/>
              </a:rPr>
              <a:t>.</a:t>
            </a:r>
            <a:r>
              <a:rPr lang="mn-M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0"/>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57202" y="9650100"/>
            <a:ext cx="14106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Times New Roman" panose="02020603050405020304" pitchFamily="18" charset="0"/>
                <a:cs typeface="Times New Roman" panose="02020603050405020304" pitchFamily="18" charset="0"/>
              </a:rPr>
              <a:t>29</a:t>
            </a:r>
            <a:endParaRPr lang="en-US" altLang="zh-CN" sz="1100"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14478001" y="9650100"/>
            <a:ext cx="141064" cy="200052"/>
          </a:xfrm>
          <a:prstGeom prst="rect">
            <a:avLst/>
          </a:prstGeom>
          <a:noFill/>
        </p:spPr>
        <p:txBody>
          <a:bodyPr wrap="none" lIns="0" tIns="0" rIns="0" bIns="45717" rtlCol="0">
            <a:spAutoFit/>
          </a:bodyPr>
          <a:lstStyle/>
          <a:p>
            <a:pPr>
              <a:lnSpc>
                <a:spcPts val="1200"/>
              </a:lnSpc>
            </a:pPr>
            <a:r>
              <a:rPr lang="en-US" altLang="zh-CN" sz="1100" dirty="0" smtClean="0">
                <a:solidFill>
                  <a:srgbClr val="000000"/>
                </a:solidFill>
                <a:latin typeface="Times New Roman" panose="02020603050405020304" pitchFamily="18" charset="0"/>
                <a:cs typeface="Times New Roman" panose="02020603050405020304" pitchFamily="18" charset="0"/>
              </a:rPr>
              <a:t>30</a:t>
            </a:r>
            <a:endParaRPr lang="en-US" altLang="zh-CN" sz="1100" dirty="0">
              <a:solidFill>
                <a:srgbClr val="0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8055135" y="1187171"/>
            <a:ext cx="6400800" cy="5509200"/>
          </a:xfrm>
          <a:prstGeom prst="rect">
            <a:avLst/>
          </a:prstGeom>
        </p:spPr>
        <p:txBody>
          <a:bodyPr wrap="square">
            <a:spAutoFit/>
          </a:bodyPr>
          <a:lstStyle/>
          <a:p>
            <a:pPr marL="342900" indent="-342900">
              <a:buFont typeface="+mj-lt"/>
              <a:buAutoNum type="arabicPeriod" startAt="2"/>
            </a:pPr>
            <a:r>
              <a:rPr lang="mn-MN" sz="1600" dirty="0">
                <a:latin typeface="Times New Roman" panose="02020603050405020304" pitchFamily="18" charset="0"/>
                <a:cs typeface="Times New Roman" panose="02020603050405020304" pitchFamily="18" charset="0"/>
              </a:rPr>
              <a:t>Автомашины сан /Автомашины шагнал/</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Алтан арслан болон түүнээс дээш зэрэглэлтэй хүнд.</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30000 ам доллар нэг удаа олгох.</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Болзлыг хангасны дараах сард олгоно.</a:t>
            </a:r>
          </a:p>
          <a:p>
            <a:pPr marL="1071425" lvl="1" indent="-342900">
              <a:buFont typeface="+mj-lt"/>
              <a:buAutoNum type="arabicPeriod"/>
            </a:pPr>
            <a:r>
              <a:rPr lang="mn-MN" sz="1600" dirty="0">
                <a:latin typeface="Times New Roman" panose="02020603050405020304" pitchFamily="18" charset="0"/>
                <a:cs typeface="Times New Roman" panose="02020603050405020304" pitchFamily="18" charset="0"/>
              </a:rPr>
              <a:t>Хянан шалгах арга: Сар сараар шалгана, АА-гий цолны идэвхтэй болзлыг хангасан байвал 1 оноо УЗГ-гий цолны идэвхтэй болзлыг хангасан байвал 4 оноогоор тус тус нэмэгдэнэ. Дистрибьютор нийт 12 оноотой болсон буюу УЗХГ ахисан нэг удаа УЗХГ –гийн цолны идэвхтэй болзлыг хангасан тохиолдолд энэхүү шагнал олгоно.</a:t>
            </a:r>
            <a:endParaRPr lang="mn-MN"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startAt="3"/>
            </a:pPr>
            <a:r>
              <a:rPr lang="mn-MN" sz="1600" dirty="0" smtClean="0">
                <a:latin typeface="Times New Roman" panose="02020603050405020304" pitchFamily="18" charset="0"/>
                <a:cs typeface="Times New Roman" panose="02020603050405020304" pitchFamily="18" charset="0"/>
              </a:rPr>
              <a:t>Орд харшийн сан /Орд харш шагнал/</a:t>
            </a:r>
          </a:p>
          <a:p>
            <a:pPr marL="1071425" lvl="1" indent="-342900">
              <a:buFont typeface="+mj-lt"/>
              <a:buAutoNum type="arabicPeriod"/>
            </a:pPr>
            <a:r>
              <a:rPr lang="mn-MN" sz="1600" dirty="0" smtClean="0">
                <a:latin typeface="Times New Roman" panose="02020603050405020304" pitchFamily="18" charset="0"/>
                <a:cs typeface="Times New Roman" panose="02020603050405020304" pitchFamily="18" charset="0"/>
              </a:rPr>
              <a:t>УЗГ болон түүнээс дээш зэрэглэлтэй хүнд.</a:t>
            </a:r>
          </a:p>
          <a:p>
            <a:pPr marL="1071425" lvl="1" indent="-342900">
              <a:buFont typeface="+mj-lt"/>
              <a:buAutoNum type="arabicPeriod"/>
            </a:pPr>
            <a:r>
              <a:rPr lang="mn-MN" sz="1600" dirty="0" smtClean="0">
                <a:latin typeface="Times New Roman" panose="02020603050405020304" pitchFamily="18" charset="0"/>
                <a:cs typeface="Times New Roman" panose="02020603050405020304" pitchFamily="18" charset="0"/>
              </a:rPr>
              <a:t>170000 ам доллар нэг удаагийн шагналыг олон удаагаар олгох.</a:t>
            </a:r>
          </a:p>
          <a:p>
            <a:pPr marL="1071425" lvl="1" indent="-342900">
              <a:buFont typeface="+mj-lt"/>
              <a:buAutoNum type="arabicPeriod"/>
            </a:pPr>
            <a:r>
              <a:rPr lang="mn-MN" sz="1600" dirty="0" smtClean="0">
                <a:latin typeface="Times New Roman" panose="02020603050405020304" pitchFamily="18" charset="0"/>
                <a:cs typeface="Times New Roman" panose="02020603050405020304" pitchFamily="18" charset="0"/>
              </a:rPr>
              <a:t>Болзлыг хангасны дараах сард олгоно.</a:t>
            </a:r>
          </a:p>
          <a:p>
            <a:pPr marL="1071425" lvl="1" indent="-342900">
              <a:buFont typeface="+mj-lt"/>
              <a:buAutoNum type="arabicPeriod"/>
            </a:pPr>
            <a:r>
              <a:rPr lang="mn-MN" sz="1600" dirty="0" smtClean="0">
                <a:latin typeface="Times New Roman" panose="02020603050405020304" pitchFamily="18" charset="0"/>
                <a:cs typeface="Times New Roman" panose="02020603050405020304" pitchFamily="18" charset="0"/>
              </a:rPr>
              <a:t>Хянан шалгах арга: Сар сараар шалгана, УЗГ-гий цолны идэвхтэй болзлыг хангасан байвал 4 оноо УЗХГ-гий цолны идэвхтэй болзлыг хангасан байвал 15 оноогоор тус тус нэмэгдэнэ. </a:t>
            </a:r>
            <a:endParaRPr lang="en-US" sz="1600" dirty="0" smtClean="0">
              <a:latin typeface="Times New Roman" panose="02020603050405020304" pitchFamily="18" charset="0"/>
              <a:cs typeface="Times New Roman" panose="02020603050405020304" pitchFamily="18" charset="0"/>
            </a:endParaRPr>
          </a:p>
          <a:p>
            <a:r>
              <a:rPr lang="mn-M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0"/>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53151150"/>
              </p:ext>
            </p:extLst>
          </p:nvPr>
        </p:nvGraphicFramePr>
        <p:xfrm>
          <a:off x="737393" y="2983706"/>
          <a:ext cx="6438901" cy="3138844"/>
        </p:xfrm>
        <a:graphic>
          <a:graphicData uri="http://schemas.openxmlformats.org/drawingml/2006/table">
            <a:tbl>
              <a:tblPr firstRow="1" bandRow="1">
                <a:tableStyleId>{5C22544A-7EE6-4342-B048-85BDC9FD1C3A}</a:tableStyleId>
              </a:tblPr>
              <a:tblGrid>
                <a:gridCol w="1590787"/>
                <a:gridCol w="1590787"/>
                <a:gridCol w="1590787"/>
                <a:gridCol w="1666540"/>
              </a:tblGrid>
              <a:tr h="1036022">
                <a:tc>
                  <a:txBody>
                    <a:bodyPr/>
                    <a:lstStyle/>
                    <a:p>
                      <a:pPr algn="ctr"/>
                      <a:r>
                        <a:rPr lang="mn-Mong-MN" sz="1600" b="0" dirty="0" smtClean="0">
                          <a:solidFill>
                            <a:schemeClr val="tx1"/>
                          </a:solidFill>
                          <a:latin typeface="+mn-lt"/>
                        </a:rPr>
                        <a:t>Шагналын</a:t>
                      </a:r>
                      <a:r>
                        <a:rPr lang="mn-Mong-MN" sz="1600" b="0" baseline="0" dirty="0" smtClean="0">
                          <a:solidFill>
                            <a:schemeClr val="tx1"/>
                          </a:solidFill>
                          <a:latin typeface="+mn-lt"/>
                        </a:rPr>
                        <a:t> төрөл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mn-Mong-MN" sz="1600" b="0" dirty="0" smtClean="0">
                          <a:solidFill>
                            <a:schemeClr val="tx1"/>
                          </a:solidFill>
                          <a:latin typeface="+mn-lt"/>
                        </a:rPr>
                        <a:t>ОУ-аяллын</a:t>
                      </a:r>
                      <a:r>
                        <a:rPr lang="mn-Mong-MN" sz="1600" b="0" baseline="0" dirty="0" smtClean="0">
                          <a:solidFill>
                            <a:schemeClr val="tx1"/>
                          </a:solidFill>
                          <a:latin typeface="+mn-lt"/>
                        </a:rPr>
                        <a:t> шагнал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mn-Mong-MN" sz="1600" b="0" dirty="0" smtClean="0">
                          <a:solidFill>
                            <a:schemeClr val="tx1"/>
                          </a:solidFill>
                          <a:latin typeface="+mn-lt"/>
                        </a:rPr>
                        <a:t>Автомашины сан</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mn-Mong-MN" sz="1600" b="0" dirty="0" smtClean="0">
                          <a:solidFill>
                            <a:schemeClr val="tx1"/>
                          </a:solidFill>
                          <a:latin typeface="+mn-lt"/>
                        </a:rPr>
                        <a:t>Орд</a:t>
                      </a:r>
                      <a:r>
                        <a:rPr lang="mn-Mong-MN" sz="1600" b="0" baseline="0" dirty="0" smtClean="0">
                          <a:solidFill>
                            <a:schemeClr val="tx1"/>
                          </a:solidFill>
                          <a:latin typeface="+mn-lt"/>
                        </a:rPr>
                        <a:t> харшын сан</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1036022">
                <a:tc>
                  <a:txBody>
                    <a:bodyPr/>
                    <a:lstStyle/>
                    <a:p>
                      <a:pPr algn="ctr"/>
                      <a:r>
                        <a:rPr lang="mn-Mong-MN" sz="1600" b="0" dirty="0" smtClean="0">
                          <a:solidFill>
                            <a:schemeClr val="tx1"/>
                          </a:solidFill>
                          <a:latin typeface="+mn-lt"/>
                        </a:rPr>
                        <a:t>Зэрэглэл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mn-Mong-MN" sz="1600" b="0" dirty="0" smtClean="0">
                          <a:solidFill>
                            <a:schemeClr val="tx1"/>
                          </a:solidFill>
                          <a:latin typeface="+mn-lt"/>
                        </a:rPr>
                        <a:t>ХА болон</a:t>
                      </a:r>
                      <a:r>
                        <a:rPr lang="mn-Mong-MN" sz="1600" b="0" baseline="0" dirty="0" smtClean="0">
                          <a:solidFill>
                            <a:schemeClr val="tx1"/>
                          </a:solidFill>
                          <a:latin typeface="+mn-lt"/>
                        </a:rPr>
                        <a:t> түүнээс дээш зэрэглэл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ct val="100000"/>
                        </a:lnSpc>
                        <a:spcBef>
                          <a:spcPts val="0"/>
                        </a:spcBef>
                        <a:spcAft>
                          <a:spcPts val="0"/>
                        </a:spcAft>
                        <a:buClrTx/>
                        <a:buSzTx/>
                        <a:buFontTx/>
                        <a:buNone/>
                        <a:tabLst/>
                        <a:defRPr/>
                      </a:pPr>
                      <a:r>
                        <a:rPr lang="mn-Mong-MN" sz="1600" b="0" dirty="0" smtClean="0">
                          <a:solidFill>
                            <a:schemeClr val="tx1"/>
                          </a:solidFill>
                          <a:latin typeface="+mn-lt"/>
                        </a:rPr>
                        <a:t>АА болон</a:t>
                      </a:r>
                      <a:r>
                        <a:rPr lang="mn-Mong-MN" sz="1600" b="0" baseline="0" dirty="0" smtClean="0">
                          <a:solidFill>
                            <a:schemeClr val="tx1"/>
                          </a:solidFill>
                          <a:latin typeface="+mn-lt"/>
                        </a:rPr>
                        <a:t> түүнээс дээш зэрэглэл</a:t>
                      </a:r>
                      <a:endParaRPr lang="mn-Mong-MN" sz="1600" b="0" dirty="0" smtClean="0">
                        <a:solidFill>
                          <a:schemeClr val="tx1"/>
                        </a:solidFill>
                        <a:latin typeface="+mn-lt"/>
                      </a:endParaRPr>
                    </a:p>
                    <a:p>
                      <a:pPr algn="ct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457051" rtl="0" eaLnBrk="1" fontAlgn="auto" latinLnBrk="0" hangingPunct="1">
                        <a:lnSpc>
                          <a:spcPct val="100000"/>
                        </a:lnSpc>
                        <a:spcBef>
                          <a:spcPts val="0"/>
                        </a:spcBef>
                        <a:spcAft>
                          <a:spcPts val="0"/>
                        </a:spcAft>
                        <a:buClrTx/>
                        <a:buSzTx/>
                        <a:buFontTx/>
                        <a:buNone/>
                        <a:tabLst/>
                        <a:defRPr/>
                      </a:pPr>
                      <a:r>
                        <a:rPr lang="mn-Mong-MN" sz="1600" b="0" dirty="0" smtClean="0">
                          <a:solidFill>
                            <a:schemeClr val="tx1"/>
                          </a:solidFill>
                          <a:latin typeface="+mn-lt"/>
                        </a:rPr>
                        <a:t>УЗГ</a:t>
                      </a:r>
                      <a:r>
                        <a:rPr lang="mn-Mong-MN" sz="1600" b="0" baseline="0" dirty="0" smtClean="0">
                          <a:solidFill>
                            <a:schemeClr val="tx1"/>
                          </a:solidFill>
                          <a:latin typeface="+mn-lt"/>
                        </a:rPr>
                        <a:t> </a:t>
                      </a:r>
                      <a:r>
                        <a:rPr lang="mn-Mong-MN" sz="1600" b="0" dirty="0" smtClean="0">
                          <a:solidFill>
                            <a:schemeClr val="tx1"/>
                          </a:solidFill>
                          <a:latin typeface="+mn-lt"/>
                        </a:rPr>
                        <a:t>болон</a:t>
                      </a:r>
                      <a:r>
                        <a:rPr lang="mn-Mong-MN" sz="1600" b="0" baseline="0" dirty="0" smtClean="0">
                          <a:solidFill>
                            <a:schemeClr val="tx1"/>
                          </a:solidFill>
                          <a:latin typeface="+mn-lt"/>
                        </a:rPr>
                        <a:t> түүнээс дээш зэрэглэл</a:t>
                      </a:r>
                      <a:endParaRPr lang="mn-Mong-MN" sz="1600" b="0" dirty="0" smtClean="0">
                        <a:solidFill>
                          <a:schemeClr val="tx1"/>
                        </a:solidFill>
                        <a:latin typeface="+mn-lt"/>
                      </a:endParaRPr>
                    </a:p>
                    <a:p>
                      <a:pPr algn="ct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36022">
                <a:tc>
                  <a:txBody>
                    <a:bodyPr/>
                    <a:lstStyle/>
                    <a:p>
                      <a:pPr algn="ctr"/>
                      <a:r>
                        <a:rPr lang="mn-Mong-MN" sz="1600" b="0" dirty="0" smtClean="0">
                          <a:solidFill>
                            <a:schemeClr val="tx1"/>
                          </a:solidFill>
                          <a:latin typeface="+mn-lt"/>
                        </a:rPr>
                        <a:t>Шагналууд</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mn-Mong-MN" sz="1600" b="0" dirty="0" smtClean="0">
                          <a:solidFill>
                            <a:schemeClr val="tx1"/>
                          </a:solidFill>
                          <a:latin typeface="+mn-lt"/>
                        </a:rPr>
                        <a:t>30000</a:t>
                      </a:r>
                      <a:r>
                        <a:rPr lang="en-US" sz="1600" b="0" dirty="0" smtClean="0">
                          <a:solidFill>
                            <a:schemeClr val="tx1"/>
                          </a:solidFill>
                          <a:latin typeface="+mn-lt"/>
                        </a:rPr>
                        <a:t>$</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mn-lt"/>
                        </a:rPr>
                        <a:t>170000$</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860368678"/>
              </p:ext>
            </p:extLst>
          </p:nvPr>
        </p:nvGraphicFramePr>
        <p:xfrm>
          <a:off x="8055135" y="6098896"/>
          <a:ext cx="6400800" cy="2423538"/>
        </p:xfrm>
        <a:graphic>
          <a:graphicData uri="http://schemas.openxmlformats.org/drawingml/2006/table">
            <a:tbl>
              <a:tblPr firstRow="1" bandRow="1">
                <a:tableStyleId>{5C22544A-7EE6-4342-B048-85BDC9FD1C3A}</a:tableStyleId>
              </a:tblPr>
              <a:tblGrid>
                <a:gridCol w="1102359"/>
                <a:gridCol w="1320800"/>
                <a:gridCol w="1320800"/>
                <a:gridCol w="1320800"/>
                <a:gridCol w="1336041"/>
              </a:tblGrid>
              <a:tr h="807846">
                <a:tc>
                  <a:txBody>
                    <a:bodyPr/>
                    <a:lstStyle/>
                    <a:p>
                      <a:pPr algn="ctr"/>
                      <a:r>
                        <a:rPr lang="mn-Mong-MN" sz="1600" b="0" dirty="0" smtClean="0">
                          <a:solidFill>
                            <a:schemeClr val="tx1"/>
                          </a:solidFill>
                          <a:latin typeface="+mn-lt"/>
                        </a:rPr>
                        <a:t>Зэрэглэл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3">
                  <a:txBody>
                    <a:bodyPr/>
                    <a:lstStyle/>
                    <a:p>
                      <a:pPr algn="ctr"/>
                      <a:r>
                        <a:rPr lang="mn-Mong-MN" sz="1600" b="0" dirty="0" smtClean="0">
                          <a:solidFill>
                            <a:schemeClr val="tx1"/>
                          </a:solidFill>
                          <a:latin typeface="+mn-lt"/>
                        </a:rPr>
                        <a:t>УЗГ болон түүнээс дээш зэрэглэлтэй</a:t>
                      </a:r>
                      <a:r>
                        <a:rPr lang="mn-Mong-MN" sz="1600" b="0" baseline="0" dirty="0" smtClean="0">
                          <a:solidFill>
                            <a:schemeClr val="tx1"/>
                          </a:solidFill>
                          <a:latin typeface="+mn-lt"/>
                        </a:rPr>
                        <a:t> хүнд</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mn-Mong-MN"/>
                    </a:p>
                  </a:txBody>
                  <a:tcPr/>
                </a:tc>
                <a:tc hMerge="1">
                  <a:txBody>
                    <a:bodyPr/>
                    <a:lstStyle/>
                    <a:p>
                      <a:endParaRPr lang="mn-Mong-MN"/>
                    </a:p>
                  </a:txBody>
                  <a:tcPr/>
                </a:tc>
                <a:tc>
                  <a:txBody>
                    <a:bodyPr/>
                    <a:lstStyle/>
                    <a:p>
                      <a:pPr algn="ctr"/>
                      <a:r>
                        <a:rPr lang="mn-Mong-MN" sz="1600" b="0" dirty="0" smtClean="0">
                          <a:solidFill>
                            <a:schemeClr val="tx1"/>
                          </a:solidFill>
                          <a:latin typeface="+mn-lt"/>
                        </a:rPr>
                        <a:t>Нийт оноо, Нийт шагнал</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807846">
                <a:tc>
                  <a:txBody>
                    <a:bodyPr/>
                    <a:lstStyle/>
                    <a:p>
                      <a:pPr algn="ctr"/>
                      <a:r>
                        <a:rPr lang="mn-Mong-MN" sz="1600" b="0" dirty="0" smtClean="0">
                          <a:solidFill>
                            <a:schemeClr val="tx1"/>
                          </a:solidFill>
                          <a:latin typeface="+mn-lt"/>
                        </a:rPr>
                        <a:t>Оноо</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mn-Mong-MN" sz="1600" b="0" dirty="0" smtClean="0">
                          <a:solidFill>
                            <a:schemeClr val="tx1"/>
                          </a:solidFill>
                          <a:latin typeface="+mn-lt"/>
                        </a:rPr>
                        <a:t>50 оноо</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mn-Mong-MN" sz="1600" b="0" dirty="0" smtClean="0">
                          <a:solidFill>
                            <a:schemeClr val="tx1"/>
                          </a:solidFill>
                          <a:latin typeface="+mn-lt"/>
                        </a:rPr>
                        <a:t>50 оноо</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mn-Mong-MN" sz="1600" b="0" dirty="0" smtClean="0">
                          <a:solidFill>
                            <a:schemeClr val="tx1"/>
                          </a:solidFill>
                          <a:latin typeface="+mn-lt"/>
                        </a:rPr>
                        <a:t>50 оноо</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mn-lt"/>
                        </a:rPr>
                        <a:t>150 </a:t>
                      </a:r>
                      <a:r>
                        <a:rPr lang="mn-MN" sz="1600" b="0" dirty="0" smtClean="0">
                          <a:solidFill>
                            <a:schemeClr val="tx1"/>
                          </a:solidFill>
                          <a:latin typeface="+mn-lt"/>
                        </a:rPr>
                        <a:t>оноо</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07846">
                <a:tc>
                  <a:txBody>
                    <a:bodyPr/>
                    <a:lstStyle/>
                    <a:p>
                      <a:pPr algn="ctr"/>
                      <a:r>
                        <a:rPr lang="mn-Mong-MN" sz="1600" b="0" dirty="0" smtClean="0">
                          <a:solidFill>
                            <a:schemeClr val="tx1"/>
                          </a:solidFill>
                          <a:latin typeface="+mn-lt"/>
                        </a:rPr>
                        <a:t>Шагнал</a:t>
                      </a:r>
                      <a:r>
                        <a:rPr lang="en-US" sz="1600" b="0" dirty="0" smtClean="0">
                          <a:solidFill>
                            <a:schemeClr val="tx1"/>
                          </a:solidFill>
                          <a:latin typeface="+mn-lt"/>
                        </a:rPr>
                        <a:t>($)</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600" b="0" dirty="0" smtClean="0">
                          <a:solidFill>
                            <a:schemeClr val="tx1"/>
                          </a:solidFill>
                          <a:latin typeface="+mn-lt"/>
                        </a:rPr>
                        <a:t>40000</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mn-lt"/>
                        </a:rPr>
                        <a:t>50000</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mn-lt"/>
                        </a:rPr>
                        <a:t>80000</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mn-Mong-MN" sz="1600" b="0" dirty="0" smtClean="0">
                          <a:solidFill>
                            <a:schemeClr val="tx1"/>
                          </a:solidFill>
                          <a:latin typeface="+mn-lt"/>
                        </a:rPr>
                        <a:t>170000</a:t>
                      </a:r>
                      <a:endParaRPr lang="mn-Mong-MN" sz="16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549330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2767</Words>
  <Application>Microsoft Office PowerPoint</Application>
  <PresentationFormat>Custom</PresentationFormat>
  <Paragraphs>634</Paragraphs>
  <Slides>10</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23" baseType="lpstr">
      <vt:lpstr>Arial Unicode MS</vt:lpstr>
      <vt:lpstr>Microsoft YaHei</vt:lpstr>
      <vt:lpstr>SimSun</vt:lpstr>
      <vt:lpstr>SimSun</vt:lpstr>
      <vt:lpstr>A_Bookvarnaja</vt:lpstr>
      <vt:lpstr>Arial</vt:lpstr>
      <vt:lpstr>Calibri</vt:lpstr>
      <vt:lpstr>Franklin Gothic Book</vt:lpstr>
      <vt:lpstr>Franklin Gothic Demi</vt:lpstr>
      <vt:lpstr>Mongolian Baiti</vt:lpstr>
      <vt:lpstr>Times New Roman</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Buka</dc:creator>
  <cp:lastModifiedBy>aidos_h@yahoo.com</cp:lastModifiedBy>
  <cp:revision>37</cp:revision>
  <cp:lastPrinted>2017-09-22T04:15:25Z</cp:lastPrinted>
  <dcterms:created xsi:type="dcterms:W3CDTF">2016-11-08T08:18:28Z</dcterms:created>
  <dcterms:modified xsi:type="dcterms:W3CDTF">2017-09-22T04:22:32Z</dcterms:modified>
</cp:coreProperties>
</file>